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4"/>
  </p:notesMasterIdLst>
  <p:handoutMasterIdLst>
    <p:handoutMasterId r:id="rId5"/>
  </p:handoutMasterIdLst>
  <p:sldIdLst>
    <p:sldId id="256" r:id="rId3"/>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2" autoAdjust="0"/>
    <p:restoredTop sz="94671" autoAdjust="0"/>
  </p:normalViewPr>
  <p:slideViewPr>
    <p:cSldViewPr>
      <p:cViewPr>
        <p:scale>
          <a:sx n="20" d="100"/>
          <a:sy n="20" d="100"/>
        </p:scale>
        <p:origin x="-562" y="-58"/>
      </p:cViewPr>
      <p:guideLst>
        <p:guide orient="horz" pos="10368"/>
        <p:guide pos="13824"/>
      </p:guideLst>
    </p:cSldViewPr>
  </p:slideViewPr>
  <p:notesTextViewPr>
    <p:cViewPr>
      <p:scale>
        <a:sx n="1" d="1"/>
        <a:sy n="1" d="1"/>
      </p:scale>
      <p:origin x="0" y="0"/>
    </p:cViewPr>
  </p:notesTextViewPr>
  <p:notesViewPr>
    <p:cSldViewPr showGuides="1">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C0B079-A316-4C9B-B165-DF9EA8325D2C}" type="datetimeFigureOut">
              <a:rPr lang="en-US" smtClean="0"/>
              <a:t>10/26/2013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A0EAE6-B4B6-49B7-9049-B371250BE0F4}" type="slidenum">
              <a:rPr lang="en-US" smtClean="0"/>
              <a:t>‹#›</a:t>
            </a:fld>
            <a:endParaRPr lang="en-US"/>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28AB8-57D1-494F-9851-055AD867E790}" type="datetimeFigureOut">
              <a:rPr lang="en-US" smtClean="0"/>
              <a:t>10/26/2013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7F044-5458-4B2E-BFA0-52AAA1C529D4}" type="slidenum">
              <a:rPr lang="en-US" smtClean="0"/>
              <a:t>‹#›</a:t>
            </a:fld>
            <a:endParaRPr lang="en-US"/>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spTree>
      <p:nvGrpSpPr>
        <p:cNvPr id="1" name=""/>
        <p:cNvGrpSpPr/>
        <p:nvPr/>
      </p:nvGrpSpPr>
      <p:grpSpPr>
        <a:xfrm>
          <a:off x="0" y="0"/>
          <a:ext cx="0" cy="0"/>
          <a:chOff x="0" y="0"/>
          <a:chExt cx="0" cy="0"/>
        </a:xfrm>
      </p:grpSpPr>
      <p:sp>
        <p:nvSpPr>
          <p:cNvPr id="2" name="Title 1"/>
          <p:cNvSpPr>
            <a:spLocks noGrp="1"/>
          </p:cNvSpPr>
          <p:nvPr>
            <p:ph type="title"/>
          </p:nvPr>
        </p:nvSpPr>
        <p:spPr>
          <a:xfrm>
            <a:off x="6400800" y="990600"/>
            <a:ext cx="31089600" cy="2514540"/>
          </a:xfrm>
        </p:spPr>
        <p:txBody>
          <a:bodyPr/>
          <a:lstStyle/>
          <a:p>
            <a:r>
              <a:rPr lang="en-US" smtClean="0"/>
              <a:t>Click to edit Master title style</a:t>
            </a:r>
            <a:endParaRPr lang="en-US"/>
          </a:p>
        </p:txBody>
      </p:sp>
      <p:sp>
        <p:nvSpPr>
          <p:cNvPr id="31" name="Text Placeholder 6"/>
          <p:cNvSpPr>
            <a:spLocks noGrp="1"/>
          </p:cNvSpPr>
          <p:nvPr>
            <p:ph type="body" sz="quarter" idx="36"/>
          </p:nvPr>
        </p:nvSpPr>
        <p:spPr bwMode="auto">
          <a:xfrm>
            <a:off x="6400800" y="3588603"/>
            <a:ext cx="31089600" cy="830997"/>
          </a:xfrm>
        </p:spPr>
        <p:txBody>
          <a:bodyPr>
            <a:noAutofit/>
          </a:bodyPr>
          <a:lstStyle>
            <a:lvl1pPr marL="0" indent="0">
              <a:spcBef>
                <a:spcPts val="0"/>
              </a:spcBef>
              <a:buNone/>
              <a:defRPr sz="2400">
                <a:solidFill>
                  <a:schemeClr val="bg1"/>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ECAA57DF-1C19-4726-AB84-014692BAD8F5}" type="datetimeFigureOut">
              <a:rPr lang="en-US" smtClean="0"/>
              <a:t>10/26/2013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B4C631-C489-4C11-812F-2172FBEAE82B}" type="slidenum">
              <a:rPr lang="en-US" smtClean="0"/>
              <a:t>‹#›</a:t>
            </a:fld>
            <a:endParaRPr lang="en-US"/>
          </a:p>
        </p:txBody>
      </p:sp>
      <p:sp>
        <p:nvSpPr>
          <p:cNvPr id="7" name="Text Placeholder 6"/>
          <p:cNvSpPr>
            <a:spLocks noGrp="1"/>
          </p:cNvSpPr>
          <p:nvPr>
            <p:ph type="body" sz="quarter" idx="13" hasCustomPrompt="1"/>
          </p:nvPr>
        </p:nvSpPr>
        <p:spPr>
          <a:xfrm>
            <a:off x="1143000" y="5852160"/>
            <a:ext cx="12801600" cy="1219200"/>
          </a:xfrm>
          <a:prstGeom prst="round1Rect">
            <a:avLst/>
          </a:prstGeom>
          <a:solidFill>
            <a:schemeClr val="accent2"/>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19" name="Content Placeholder 17"/>
          <p:cNvSpPr>
            <a:spLocks noGrp="1"/>
          </p:cNvSpPr>
          <p:nvPr>
            <p:ph sz="quarter" idx="24" hasCustomPrompt="1"/>
          </p:nvPr>
        </p:nvSpPr>
        <p:spPr>
          <a:xfrm>
            <a:off x="1143000" y="7071360"/>
            <a:ext cx="12801600" cy="6858000"/>
          </a:xfrm>
        </p:spPr>
        <p:txBody>
          <a:bodyPr lIns="365760"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1" name="Text Placeholder 6"/>
          <p:cNvSpPr>
            <a:spLocks noGrp="1"/>
          </p:cNvSpPr>
          <p:nvPr>
            <p:ph type="body" sz="quarter" idx="17" hasCustomPrompt="1"/>
          </p:nvPr>
        </p:nvSpPr>
        <p:spPr>
          <a:xfrm>
            <a:off x="1143000" y="15032736"/>
            <a:ext cx="12801600" cy="1219200"/>
          </a:xfrm>
          <a:prstGeom prst="round1Rect">
            <a:avLst/>
          </a:prstGeom>
          <a:solidFill>
            <a:schemeClr val="accent3"/>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0" name="Content Placeholder 17"/>
          <p:cNvSpPr>
            <a:spLocks noGrp="1"/>
          </p:cNvSpPr>
          <p:nvPr>
            <p:ph sz="quarter" idx="25" hasCustomPrompt="1"/>
          </p:nvPr>
        </p:nvSpPr>
        <p:spPr>
          <a:xfrm>
            <a:off x="1143000" y="16251936"/>
            <a:ext cx="12801600" cy="9088165"/>
          </a:xfrm>
        </p:spPr>
        <p:txBody>
          <a:bodyPr lIns="365760"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3" name="Text Placeholder 6"/>
          <p:cNvSpPr>
            <a:spLocks noGrp="1"/>
          </p:cNvSpPr>
          <p:nvPr>
            <p:ph type="body" sz="quarter" idx="19" hasCustomPrompt="1"/>
          </p:nvPr>
        </p:nvSpPr>
        <p:spPr>
          <a:xfrm>
            <a:off x="1143000" y="25831800"/>
            <a:ext cx="12801600" cy="1219200"/>
          </a:xfrm>
          <a:prstGeom prst="round1Rect">
            <a:avLst/>
          </a:prstGeom>
          <a:solidFill>
            <a:schemeClr val="accent4"/>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1" name="Content Placeholder 17"/>
          <p:cNvSpPr>
            <a:spLocks noGrp="1"/>
          </p:cNvSpPr>
          <p:nvPr>
            <p:ph sz="quarter" idx="26" hasCustomPrompt="1"/>
          </p:nvPr>
        </p:nvSpPr>
        <p:spPr>
          <a:xfrm>
            <a:off x="114300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5" name="Text Placeholder 6"/>
          <p:cNvSpPr>
            <a:spLocks noGrp="1"/>
          </p:cNvSpPr>
          <p:nvPr>
            <p:ph type="body" sz="quarter" idx="21" hasCustomPrompt="1"/>
          </p:nvPr>
        </p:nvSpPr>
        <p:spPr>
          <a:xfrm>
            <a:off x="15544800" y="5852160"/>
            <a:ext cx="12801600" cy="1219200"/>
          </a:xfrm>
          <a:prstGeom prst="round1Rect">
            <a:avLst/>
          </a:prstGeom>
          <a:solidFill>
            <a:schemeClr val="accent5"/>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2" name="Content Placeholder 17"/>
          <p:cNvSpPr>
            <a:spLocks noGrp="1"/>
          </p:cNvSpPr>
          <p:nvPr>
            <p:ph sz="quarter" idx="27" hasCustomPrompt="1"/>
          </p:nvPr>
        </p:nvSpPr>
        <p:spPr>
          <a:xfrm>
            <a:off x="15544800" y="7071360"/>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8" name="Content Placeholder 17"/>
          <p:cNvSpPr>
            <a:spLocks noGrp="1"/>
          </p:cNvSpPr>
          <p:nvPr>
            <p:ph sz="quarter" idx="23" hasCustomPrompt="1"/>
          </p:nvPr>
        </p:nvSpPr>
        <p:spPr>
          <a:xfrm>
            <a:off x="15544800" y="11948160"/>
            <a:ext cx="12801600" cy="6172200"/>
          </a:xfrm>
        </p:spPr>
        <p:txBody>
          <a:bodyPr lIns="365760"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3" name="Content Placeholder 17"/>
          <p:cNvSpPr>
            <a:spLocks noGrp="1"/>
          </p:cNvSpPr>
          <p:nvPr>
            <p:ph sz="quarter" idx="28" hasCustomPrompt="1"/>
          </p:nvPr>
        </p:nvSpPr>
        <p:spPr>
          <a:xfrm>
            <a:off x="15544800" y="23469600"/>
            <a:ext cx="12801600" cy="1752600"/>
          </a:xfrm>
        </p:spPr>
        <p:txBody>
          <a:bodyPr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p:txBody>
      </p:sp>
      <p:sp>
        <p:nvSpPr>
          <p:cNvPr id="24" name="Text Placeholder 6"/>
          <p:cNvSpPr>
            <a:spLocks noGrp="1"/>
          </p:cNvSpPr>
          <p:nvPr>
            <p:ph type="body" sz="quarter" idx="29" hasCustomPrompt="1"/>
          </p:nvPr>
        </p:nvSpPr>
        <p:spPr>
          <a:xfrm>
            <a:off x="15544800" y="25831800"/>
            <a:ext cx="12801600" cy="1219200"/>
          </a:xfrm>
          <a:prstGeom prst="round1Rect">
            <a:avLst/>
          </a:prstGeom>
          <a:solidFill>
            <a:schemeClr val="accent6"/>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5" name="Content Placeholder 17"/>
          <p:cNvSpPr>
            <a:spLocks noGrp="1"/>
          </p:cNvSpPr>
          <p:nvPr>
            <p:ph sz="quarter" idx="30" hasCustomPrompt="1"/>
          </p:nvPr>
        </p:nvSpPr>
        <p:spPr>
          <a:xfrm>
            <a:off x="1554480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6" name="Text Placeholder 6"/>
          <p:cNvSpPr>
            <a:spLocks noGrp="1"/>
          </p:cNvSpPr>
          <p:nvPr>
            <p:ph type="body" sz="quarter" idx="31" hasCustomPrompt="1"/>
          </p:nvPr>
        </p:nvSpPr>
        <p:spPr>
          <a:xfrm>
            <a:off x="29900880" y="5852160"/>
            <a:ext cx="12801600" cy="1219200"/>
          </a:xfrm>
          <a:prstGeom prst="round1Rect">
            <a:avLst/>
          </a:prstGeom>
          <a:solidFill>
            <a:schemeClr val="accent6"/>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7" name="Content Placeholder 17"/>
          <p:cNvSpPr>
            <a:spLocks noGrp="1"/>
          </p:cNvSpPr>
          <p:nvPr>
            <p:ph sz="quarter" idx="32" hasCustomPrompt="1"/>
          </p:nvPr>
        </p:nvSpPr>
        <p:spPr>
          <a:xfrm>
            <a:off x="29900880" y="7071360"/>
            <a:ext cx="12801600" cy="7315200"/>
          </a:xfrm>
        </p:spPr>
        <p:txBody>
          <a:bodyPr lIns="365760"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8" name="Content Placeholder 17"/>
          <p:cNvSpPr>
            <a:spLocks noGrp="1"/>
          </p:cNvSpPr>
          <p:nvPr>
            <p:ph sz="quarter" idx="33" hasCustomPrompt="1"/>
          </p:nvPr>
        </p:nvSpPr>
        <p:spPr>
          <a:xfrm>
            <a:off x="29900880" y="15837408"/>
            <a:ext cx="12801600" cy="7315200"/>
          </a:xfrm>
        </p:spPr>
        <p:txBody>
          <a:bodyPr lIns="365760"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9" name="Text Placeholder 6"/>
          <p:cNvSpPr>
            <a:spLocks noGrp="1"/>
          </p:cNvSpPr>
          <p:nvPr>
            <p:ph type="body" sz="quarter" idx="34" hasCustomPrompt="1"/>
          </p:nvPr>
        </p:nvSpPr>
        <p:spPr>
          <a:xfrm>
            <a:off x="29900880" y="25831800"/>
            <a:ext cx="12801600" cy="1219200"/>
          </a:xfrm>
          <a:prstGeom prst="round1Rect">
            <a:avLst/>
          </a:prstGeom>
          <a:solidFill>
            <a:schemeClr val="accent1"/>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30" name="Content Placeholder 17"/>
          <p:cNvSpPr>
            <a:spLocks noGrp="1"/>
          </p:cNvSpPr>
          <p:nvPr>
            <p:ph sz="quarter" idx="35" hasCustomPrompt="1"/>
          </p:nvPr>
        </p:nvSpPr>
        <p:spPr>
          <a:xfrm>
            <a:off x="2990088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32" name="Instructions"/>
          <p:cNvSpPr/>
          <p:nvPr userDrawn="1"/>
        </p:nvSpPr>
        <p:spPr>
          <a:xfrm>
            <a:off x="43891200" y="2552699"/>
            <a:ext cx="1244727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rIns="274320" rtlCol="0" anchor="t"/>
          <a:lstStyle/>
          <a:p>
            <a:pPr lvl="0">
              <a:spcBef>
                <a:spcPts val="1200"/>
              </a:spcBef>
            </a:pPr>
            <a:r>
              <a:rPr sz="9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1200"/>
              </a:spcBef>
            </a:pPr>
            <a:r>
              <a:rPr lang="en-US" sz="6600" dirty="0" smtClean="0">
                <a:solidFill>
                  <a:prstClr val="white">
                    <a:lumMod val="50000"/>
                  </a:prstClr>
                </a:solidFill>
                <a:latin typeface="Calibri Light" panose="020F0302020204030204" pitchFamily="34" charset="0"/>
                <a:cs typeface="Calibri" panose="020F0502020204030204" pitchFamily="34" charset="0"/>
              </a:rPr>
              <a:t>This poster is 48” wide by 36” high. It’s designed to be printed on a large-format printer.</a:t>
            </a:r>
          </a:p>
          <a:p>
            <a:pPr lvl="0">
              <a:spcBef>
                <a:spcPts val="300"/>
              </a:spcBef>
            </a:pPr>
            <a:endParaRPr sz="6000" dirty="0">
              <a:solidFill>
                <a:prstClr val="white">
                  <a:lumMod val="50000"/>
                </a:prstClr>
              </a:solidFill>
              <a:latin typeface="Calibri Light" panose="020F0302020204030204" pitchFamily="34" charset="0"/>
              <a:cs typeface="Calibri" panose="020F0502020204030204" pitchFamily="34" charset="0"/>
            </a:endParaRPr>
          </a:p>
          <a:p>
            <a:pPr lvl="0">
              <a:spcBef>
                <a:spcPts val="1200"/>
              </a:spcBef>
            </a:pPr>
            <a:r>
              <a:rPr sz="88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1200"/>
              </a:spcBef>
            </a:pPr>
            <a:r>
              <a:rPr sz="6600" dirty="0">
                <a:solidFill>
                  <a:prstClr val="white">
                    <a:lumMod val="50000"/>
                  </a:prstClr>
                </a:solidFill>
                <a:latin typeface="Calibri Light" panose="020F0302020204030204" pitchFamily="34" charset="0"/>
                <a:cs typeface="Calibri" panose="020F0502020204030204" pitchFamily="34" charset="0"/>
              </a:rPr>
              <a:t>The placeholders in this </a:t>
            </a:r>
            <a:r>
              <a:rPr lang="en-US" sz="6600" dirty="0" smtClean="0">
                <a:solidFill>
                  <a:prstClr val="white">
                    <a:lumMod val="50000"/>
                  </a:prstClr>
                </a:solidFill>
                <a:latin typeface="Calibri Light" panose="020F0302020204030204" pitchFamily="34" charset="0"/>
                <a:cs typeface="Calibri" panose="020F0502020204030204" pitchFamily="34" charset="0"/>
              </a:rPr>
              <a:t>poster </a:t>
            </a:r>
            <a:r>
              <a:rPr sz="6600" dirty="0" smtClean="0">
                <a:solidFill>
                  <a:prstClr val="white">
                    <a:lumMod val="50000"/>
                  </a:prstClr>
                </a:solidFill>
                <a:latin typeface="Calibri Light" panose="020F0302020204030204" pitchFamily="34" charset="0"/>
                <a:cs typeface="Calibri" panose="020F0502020204030204" pitchFamily="34" charset="0"/>
              </a:rPr>
              <a:t>are </a:t>
            </a:r>
            <a:r>
              <a:rPr sz="6600" dirty="0">
                <a:solidFill>
                  <a:prstClr val="white">
                    <a:lumMod val="50000"/>
                  </a:prstClr>
                </a:solidFill>
                <a:latin typeface="Calibri Light" panose="020F0302020204030204" pitchFamily="34" charset="0"/>
                <a:cs typeface="Calibri" panose="020F0502020204030204" pitchFamily="34" charset="0"/>
              </a:rPr>
              <a:t>formatted for you. </a:t>
            </a:r>
            <a:r>
              <a:rPr lang="en-US" sz="6600" dirty="0" smtClean="0">
                <a:solidFill>
                  <a:prstClr val="white">
                    <a:lumMod val="50000"/>
                  </a:prstClr>
                </a:solidFill>
                <a:latin typeface="Calibri Light" panose="020F0302020204030204" pitchFamily="34" charset="0"/>
                <a:cs typeface="Calibri" panose="020F0502020204030204" pitchFamily="34" charset="0"/>
              </a:rPr>
              <a:t>Type</a:t>
            </a:r>
            <a:r>
              <a:rPr lang="en-US" sz="6600" baseline="0" dirty="0" smtClean="0">
                <a:solidFill>
                  <a:prstClr val="white">
                    <a:lumMod val="50000"/>
                  </a:prstClr>
                </a:solidFill>
                <a:latin typeface="Calibri Light" panose="020F0302020204030204" pitchFamily="34" charset="0"/>
                <a:cs typeface="Calibri" panose="020F0502020204030204" pitchFamily="34" charset="0"/>
              </a:rPr>
              <a:t> in the placeholders </a:t>
            </a:r>
            <a:r>
              <a:rPr lang="en-US" sz="6600" dirty="0" smtClean="0">
                <a:solidFill>
                  <a:prstClr val="white">
                    <a:lumMod val="50000"/>
                  </a:prstClr>
                </a:solidFill>
                <a:latin typeface="Calibri Light" panose="020F0302020204030204" pitchFamily="34" charset="0"/>
                <a:cs typeface="Calibri" panose="020F0502020204030204" pitchFamily="34" charset="0"/>
              </a:rPr>
              <a:t>to add text, or c</a:t>
            </a:r>
            <a:r>
              <a:rPr lang="en-US" sz="6600" baseline="0" dirty="0" smtClean="0">
                <a:solidFill>
                  <a:prstClr val="white">
                    <a:lumMod val="50000"/>
                  </a:prstClr>
                </a:solidFill>
                <a:latin typeface="Calibri Light" panose="020F0302020204030204" pitchFamily="34" charset="0"/>
                <a:cs typeface="Calibri" panose="020F0502020204030204" pitchFamily="34" charset="0"/>
              </a:rPr>
              <a:t>lick an icon to add a table, chart, SmartArt graphic, picture or multimedia file.</a:t>
            </a:r>
          </a:p>
          <a:p>
            <a:pPr lvl="0">
              <a:spcBef>
                <a:spcPts val="2400"/>
              </a:spcBef>
            </a:pPr>
            <a:r>
              <a:rPr lang="en-US" sz="6600" dirty="0" smtClean="0">
                <a:solidFill>
                  <a:prstClr val="white">
                    <a:lumMod val="50000"/>
                  </a:prstClr>
                </a:solidFill>
                <a:latin typeface="Calibri Light" panose="020F0302020204030204" pitchFamily="34" charset="0"/>
                <a:cs typeface="Calibri" panose="020F0502020204030204" pitchFamily="34" charset="0"/>
              </a:rPr>
              <a:t>T</a:t>
            </a:r>
            <a:r>
              <a:rPr sz="6600" dirty="0" smtClean="0">
                <a:solidFill>
                  <a:prstClr val="white">
                    <a:lumMod val="50000"/>
                  </a:prstClr>
                </a:solidFill>
                <a:latin typeface="Calibri Light" panose="020F0302020204030204" pitchFamily="34" charset="0"/>
                <a:cs typeface="Calibri" panose="020F0502020204030204" pitchFamily="34" charset="0"/>
              </a:rPr>
              <a:t>o </a:t>
            </a:r>
            <a:r>
              <a:rPr sz="6600" dirty="0">
                <a:solidFill>
                  <a:prstClr val="white">
                    <a:lumMod val="50000"/>
                  </a:prstClr>
                </a:solidFill>
                <a:latin typeface="Calibri Light" panose="020F0302020204030204" pitchFamily="34" charset="0"/>
                <a:cs typeface="Calibri" panose="020F0502020204030204" pitchFamily="34" charset="0"/>
              </a:rPr>
              <a:t>add or remove bullet points from text, just click the Bullets button on the Home tab.</a:t>
            </a:r>
          </a:p>
          <a:p>
            <a:pPr lvl="0">
              <a:spcBef>
                <a:spcPts val="2400"/>
              </a:spcBef>
            </a:pPr>
            <a:r>
              <a:rPr sz="6600" dirty="0">
                <a:solidFill>
                  <a:prstClr val="white">
                    <a:lumMod val="50000"/>
                  </a:prstClr>
                </a:solidFill>
                <a:latin typeface="Calibri Light" panose="020F0302020204030204" pitchFamily="34" charset="0"/>
                <a:cs typeface="Calibri" panose="020F0502020204030204" pitchFamily="34" charset="0"/>
              </a:rPr>
              <a:t>If you need more placeholders for titles, </a:t>
            </a:r>
            <a:r>
              <a:rPr lang="en-US" sz="6600" dirty="0" smtClean="0">
                <a:solidFill>
                  <a:prstClr val="white">
                    <a:lumMod val="50000"/>
                  </a:prstClr>
                </a:solidFill>
                <a:latin typeface="Calibri Light" panose="020F0302020204030204" pitchFamily="34" charset="0"/>
                <a:cs typeface="Calibri" panose="020F0502020204030204" pitchFamily="34" charset="0"/>
              </a:rPr>
              <a:t>content</a:t>
            </a:r>
            <a:r>
              <a:rPr sz="6600" dirty="0" smtClean="0">
                <a:solidFill>
                  <a:prstClr val="white">
                    <a:lumMod val="50000"/>
                  </a:prstClr>
                </a:solidFill>
                <a:latin typeface="Calibri Light" panose="020F0302020204030204" pitchFamily="34" charset="0"/>
                <a:cs typeface="Calibri" panose="020F0502020204030204" pitchFamily="34" charset="0"/>
              </a:rPr>
              <a:t> </a:t>
            </a:r>
            <a:r>
              <a:rPr sz="6600" dirty="0">
                <a:solidFill>
                  <a:prstClr val="white">
                    <a:lumMod val="50000"/>
                  </a:prstClr>
                </a:solidFill>
                <a:latin typeface="Calibri Light" panose="020F0302020204030204" pitchFamily="34" charset="0"/>
                <a:cs typeface="Calibri" panose="020F0502020204030204" pitchFamily="34" charset="0"/>
              </a:rPr>
              <a:t>or body text, just make a copy of what you need and drag it into place. PowerPoint’s Smart Guides will help you align it with everything else.</a:t>
            </a:r>
          </a:p>
          <a:p>
            <a:pPr lvl="0">
              <a:spcBef>
                <a:spcPts val="2400"/>
              </a:spcBef>
            </a:pPr>
            <a:r>
              <a:rPr sz="6600" dirty="0">
                <a:solidFill>
                  <a:prstClr val="white">
                    <a:lumMod val="50000"/>
                  </a:prstClr>
                </a:solidFill>
                <a:latin typeface="Calibri Light" panose="020F0302020204030204" pitchFamily="34" charset="0"/>
                <a:cs typeface="Calibri" panose="020F0502020204030204" pitchFamily="34" charset="0"/>
              </a:rPr>
              <a:t>Want to use your own pictures instead of ours? No problem! Just </a:t>
            </a:r>
            <a:r>
              <a:rPr lang="en-US" sz="6600" dirty="0" smtClean="0">
                <a:solidFill>
                  <a:prstClr val="white">
                    <a:lumMod val="50000"/>
                  </a:prstClr>
                </a:solidFill>
                <a:latin typeface="Calibri Light" panose="020F0302020204030204" pitchFamily="34" charset="0"/>
                <a:cs typeface="Calibri" panose="020F0502020204030204" pitchFamily="34" charset="0"/>
              </a:rPr>
              <a:t>right-</a:t>
            </a:r>
            <a:r>
              <a:rPr sz="6600" dirty="0" smtClean="0">
                <a:solidFill>
                  <a:prstClr val="white">
                    <a:lumMod val="50000"/>
                  </a:prstClr>
                </a:solidFill>
                <a:latin typeface="Calibri Light" panose="020F0302020204030204" pitchFamily="34" charset="0"/>
                <a:cs typeface="Calibri" panose="020F0502020204030204" pitchFamily="34" charset="0"/>
              </a:rPr>
              <a:t>click </a:t>
            </a:r>
            <a:r>
              <a:rPr sz="6600" dirty="0">
                <a:solidFill>
                  <a:prstClr val="white">
                    <a:lumMod val="50000"/>
                  </a:prstClr>
                </a:solidFill>
                <a:latin typeface="Calibri Light" panose="020F0302020204030204" pitchFamily="34" charset="0"/>
                <a:cs typeface="Calibri" panose="020F0502020204030204" pitchFamily="34" charset="0"/>
              </a:rPr>
              <a:t>a </a:t>
            </a:r>
            <a:r>
              <a:rPr sz="6600" dirty="0" smtClean="0">
                <a:solidFill>
                  <a:prstClr val="white">
                    <a:lumMod val="50000"/>
                  </a:prstClr>
                </a:solidFill>
                <a:latin typeface="Calibri Light" panose="020F0302020204030204" pitchFamily="34" charset="0"/>
                <a:cs typeface="Calibri" panose="020F0502020204030204" pitchFamily="34" charset="0"/>
              </a:rPr>
              <a:t>picture</a:t>
            </a:r>
            <a:r>
              <a:rPr lang="en-US" sz="6600" dirty="0" smtClean="0">
                <a:solidFill>
                  <a:prstClr val="white">
                    <a:lumMod val="50000"/>
                  </a:prstClr>
                </a:solidFill>
                <a:latin typeface="Calibri Light" panose="020F0302020204030204" pitchFamily="34" charset="0"/>
                <a:cs typeface="Calibri" panose="020F0502020204030204" pitchFamily="34" charset="0"/>
              </a:rPr>
              <a:t> and choose Change Picture. Maintain the</a:t>
            </a:r>
            <a:r>
              <a:rPr lang="en-US" sz="6600" baseline="0" dirty="0" smtClean="0">
                <a:solidFill>
                  <a:prstClr val="white">
                    <a:lumMod val="50000"/>
                  </a:prstClr>
                </a:solidFill>
                <a:latin typeface="Calibri Light" panose="020F0302020204030204" pitchFamily="34" charset="0"/>
                <a:cs typeface="Calibri" panose="020F0502020204030204" pitchFamily="34" charset="0"/>
              </a:rPr>
              <a:t> proportion of pictures as you r</a:t>
            </a:r>
            <a:r>
              <a:rPr lang="en-US" sz="6600" dirty="0" smtClean="0">
                <a:solidFill>
                  <a:prstClr val="white">
                    <a:lumMod val="50000"/>
                  </a:prstClr>
                </a:solidFill>
                <a:latin typeface="Calibri Light" panose="020F0302020204030204" pitchFamily="34" charset="0"/>
                <a:cs typeface="Calibri" panose="020F0502020204030204" pitchFamily="34" charset="0"/>
              </a:rPr>
              <a:t>esize</a:t>
            </a:r>
            <a:r>
              <a:rPr lang="en-US" sz="6600" baseline="0" dirty="0" smtClean="0">
                <a:solidFill>
                  <a:prstClr val="white">
                    <a:lumMod val="50000"/>
                  </a:prstClr>
                </a:solidFill>
                <a:latin typeface="Calibri Light" panose="020F0302020204030204" pitchFamily="34" charset="0"/>
                <a:cs typeface="Calibri" panose="020F0502020204030204" pitchFamily="34" charset="0"/>
              </a:rPr>
              <a:t> by dragging a corner.</a:t>
            </a:r>
            <a:endParaRPr sz="6600" dirty="0">
              <a:solidFill>
                <a:prstClr val="white">
                  <a:lumMod val="50000"/>
                </a:prstClr>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val="145907722"/>
      </p:ext>
    </p:extLst>
  </p:cSld>
  <p:clrMapOvr>
    <a:masterClrMapping/>
  </p:clrMapOvr>
  <p:extLst mod="1">
    <p:ext uri="{DCECCB84-F9BA-43D5-87BE-67443E8EF086}">
      <p15:sldGuideLst xmlns="" xmlns:p15="http://schemas.microsoft.com/office/powerpoint/2012/main">
        <p15:guide id="1" pos="9168" userDrawn="1">
          <p15:clr>
            <a:srgbClr val="A4A3A4"/>
          </p15:clr>
        </p15:guide>
        <p15:guide id="2" pos="18480" userDrawn="1">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bwMode="invGray">
          <a:xfrm>
            <a:off x="0" y="0"/>
            <a:ext cx="43891200" cy="50292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bwMode="auto">
          <a:xfrm>
            <a:off x="6400800" y="990600"/>
            <a:ext cx="31089600" cy="251454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400800" y="6019800"/>
            <a:ext cx="31089600" cy="236296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3000" y="32114698"/>
            <a:ext cx="9875520" cy="457200"/>
          </a:xfrm>
          <a:prstGeom prst="rect">
            <a:avLst/>
          </a:prstGeom>
        </p:spPr>
        <p:txBody>
          <a:bodyPr vert="horz" lIns="91440" tIns="45720" rIns="91440" bIns="45720" rtlCol="0" anchor="ctr"/>
          <a:lstStyle>
            <a:lvl1pPr algn="l">
              <a:defRPr sz="1600">
                <a:solidFill>
                  <a:schemeClr val="tx1">
                    <a:tint val="75000"/>
                  </a:schemeClr>
                </a:solidFill>
              </a:defRPr>
            </a:lvl1pPr>
          </a:lstStyle>
          <a:p>
            <a:fld id="{ECAA57DF-1C19-4726-AB84-014692BAD8F5}" type="datetimeFigureOut">
              <a:rPr lang="en-US" smtClean="0"/>
              <a:pPr/>
              <a:t>10/26/2013</a:t>
            </a:fld>
            <a:endParaRPr lang="en-US"/>
          </a:p>
        </p:txBody>
      </p:sp>
      <p:sp>
        <p:nvSpPr>
          <p:cNvPr id="5" name="Footer Placeholder 4"/>
          <p:cNvSpPr>
            <a:spLocks noGrp="1"/>
          </p:cNvSpPr>
          <p:nvPr>
            <p:ph type="ftr" sz="quarter" idx="3"/>
          </p:nvPr>
        </p:nvSpPr>
        <p:spPr>
          <a:xfrm>
            <a:off x="11018520" y="32114698"/>
            <a:ext cx="21854160" cy="45720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2872680" y="32114698"/>
            <a:ext cx="9875520" cy="457200"/>
          </a:xfrm>
          <a:prstGeom prst="rect">
            <a:avLst/>
          </a:prstGeom>
        </p:spPr>
        <p:txBody>
          <a:bodyPr vert="horz" lIns="91440" tIns="45720" rIns="91440" bIns="45720" rtlCol="0" anchor="ctr"/>
          <a:lstStyle>
            <a:lvl1pPr algn="r">
              <a:defRPr sz="1600">
                <a:solidFill>
                  <a:schemeClr val="tx1">
                    <a:tint val="75000"/>
                  </a:schemeClr>
                </a:solidFill>
              </a:defRPr>
            </a:lvl1pPr>
          </a:lstStyle>
          <a:p>
            <a:fld id="{91B4C631-C489-4C11-812F-2172FBEAE82B}" type="slidenum">
              <a:rPr lang="en-US" smtClean="0"/>
              <a:pPr/>
              <a:t>‹#›</a:t>
            </a:fld>
            <a:endParaRPr lang="en-US"/>
          </a:p>
        </p:txBody>
      </p: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4389120" rtl="0" eaLnBrk="1" latinLnBrk="0" hangingPunct="1">
        <a:lnSpc>
          <a:spcPct val="90000"/>
        </a:lnSpc>
        <a:spcBef>
          <a:spcPct val="0"/>
        </a:spcBef>
        <a:buNone/>
        <a:defRPr sz="8800" b="1" kern="1200">
          <a:solidFill>
            <a:schemeClr val="bg1"/>
          </a:solidFill>
          <a:latin typeface="+mj-lt"/>
          <a:ea typeface="+mj-ea"/>
          <a:cs typeface="+mj-cs"/>
        </a:defRPr>
      </a:lvl1pPr>
    </p:titleStyle>
    <p:bodyStyle>
      <a:lvl1pPr marL="457200" indent="-457200" algn="l" defTabSz="4389120" rtl="0" eaLnBrk="1" latinLnBrk="0" hangingPunct="1">
        <a:lnSpc>
          <a:spcPct val="100000"/>
        </a:lnSpc>
        <a:spcBef>
          <a:spcPts val="12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10368" userDrawn="1">
          <p15:clr>
            <a:srgbClr val="A4A3A4"/>
          </p15:clr>
        </p15:guide>
        <p15:guide id="2" pos="720" userDrawn="1">
          <p15:clr>
            <a:srgbClr val="A4A3A4"/>
          </p15:clr>
        </p15:guide>
        <p15:guide id="3" pos="26928" userDrawn="1">
          <p15:clr>
            <a:srgbClr val="A4A3A4"/>
          </p15:clr>
        </p15:guide>
        <p15:guide id="4" pos="13824"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838700" y="533400"/>
            <a:ext cx="33909000" cy="2476500"/>
          </a:xfrm>
        </p:spPr>
        <p:txBody>
          <a:bodyPr>
            <a:normAutofit fontScale="90000"/>
          </a:bodyPr>
          <a:lstStyle/>
          <a:p>
            <a:pPr algn="ctr"/>
            <a:r>
              <a:rPr lang="en-US" dirty="0"/>
              <a:t>Bridging the gap between theory and practice: </a:t>
            </a:r>
            <a:r>
              <a:rPr lang="en-US" dirty="0" smtClean="0"/>
              <a:t/>
            </a:r>
            <a:br>
              <a:rPr lang="en-US" dirty="0" smtClean="0"/>
            </a:br>
            <a:r>
              <a:rPr lang="en-US" dirty="0" smtClean="0"/>
              <a:t>Implementation </a:t>
            </a:r>
            <a:r>
              <a:rPr lang="en-US" dirty="0"/>
              <a:t>of T-RES for occupational therapy fieldwork placements</a:t>
            </a:r>
          </a:p>
        </p:txBody>
      </p:sp>
      <p:sp>
        <p:nvSpPr>
          <p:cNvPr id="23" name="Text Placeholder 22"/>
          <p:cNvSpPr>
            <a:spLocks noGrp="1"/>
          </p:cNvSpPr>
          <p:nvPr>
            <p:ph type="body" sz="quarter" idx="36"/>
          </p:nvPr>
        </p:nvSpPr>
        <p:spPr>
          <a:xfrm>
            <a:off x="6400800" y="3031958"/>
            <a:ext cx="31089600" cy="2073441"/>
          </a:xfrm>
        </p:spPr>
        <p:txBody>
          <a:bodyPr>
            <a:noAutofit/>
          </a:bodyPr>
          <a:lstStyle/>
          <a:p>
            <a:pPr algn="ctr"/>
            <a:r>
              <a:rPr lang="en-US" sz="4000" b="1" dirty="0" smtClean="0"/>
              <a:t>Donna </a:t>
            </a:r>
            <a:r>
              <a:rPr lang="en-US" sz="4000" b="1" dirty="0"/>
              <a:t>Drynan</a:t>
            </a:r>
            <a:r>
              <a:rPr lang="en-US" sz="4000" b="1" baseline="30000" dirty="0"/>
              <a:t>1</a:t>
            </a:r>
            <a:r>
              <a:rPr lang="en-US" sz="4000" b="1" dirty="0"/>
              <a:t>,  Laura Bulk</a:t>
            </a:r>
            <a:r>
              <a:rPr lang="en-US" sz="4000" b="1" baseline="30000" dirty="0"/>
              <a:t>2</a:t>
            </a:r>
            <a:r>
              <a:rPr lang="en-US" sz="4000" b="1" dirty="0"/>
              <a:t>,  Devon Cochrane</a:t>
            </a:r>
            <a:r>
              <a:rPr lang="en-US" sz="4000" b="1" baseline="30000" dirty="0"/>
              <a:t>2</a:t>
            </a:r>
            <a:r>
              <a:rPr lang="en-US" sz="4000" b="1" dirty="0"/>
              <a:t>,</a:t>
            </a:r>
            <a:r>
              <a:rPr lang="en-US" sz="4000" b="1" baseline="30000" dirty="0"/>
              <a:t> </a:t>
            </a:r>
            <a:r>
              <a:rPr lang="en-US" sz="4000" b="1" dirty="0"/>
              <a:t> Stephanie Crozier</a:t>
            </a:r>
            <a:r>
              <a:rPr lang="en-US" sz="4000" b="1" baseline="30000" dirty="0"/>
              <a:t>2</a:t>
            </a:r>
            <a:r>
              <a:rPr lang="en-US" sz="4000" b="1" dirty="0"/>
              <a:t>, Kris Kent</a:t>
            </a:r>
            <a:r>
              <a:rPr lang="en-US" sz="4000" b="1" baseline="30000" dirty="0"/>
              <a:t>2</a:t>
            </a:r>
            <a:r>
              <a:rPr lang="en-US" sz="4000" b="1" dirty="0"/>
              <a:t>, </a:t>
            </a:r>
            <a:r>
              <a:rPr lang="en-CA" sz="4000" b="1" dirty="0" err="1"/>
              <a:t>Cloe</a:t>
            </a:r>
            <a:r>
              <a:rPr lang="en-CA" sz="4000" b="1"/>
              <a:t> </a:t>
            </a:r>
            <a:r>
              <a:rPr lang="en-CA" sz="4000" b="1" smtClean="0"/>
              <a:t>Whittaker</a:t>
            </a:r>
            <a:r>
              <a:rPr lang="en-CA" sz="4000" b="1" baseline="30000" smtClean="0"/>
              <a:t>2</a:t>
            </a:r>
            <a:r>
              <a:rPr lang="en-CA" sz="4000" b="1" dirty="0"/>
              <a:t>,  Luisa Yu</a:t>
            </a:r>
            <a:r>
              <a:rPr lang="en-CA" sz="4000" b="1" baseline="30000" dirty="0"/>
              <a:t>2</a:t>
            </a:r>
            <a:r>
              <a:rPr lang="en-CA" sz="4000" b="1" dirty="0"/>
              <a:t>, </a:t>
            </a:r>
          </a:p>
          <a:p>
            <a:pPr algn="ctr"/>
            <a:r>
              <a:rPr lang="en-CA" sz="4000" b="1" dirty="0"/>
              <a:t>Senior Instructor, Department of Occupational Science and Occupational </a:t>
            </a:r>
            <a:r>
              <a:rPr lang="en-CA" sz="4000" b="1" dirty="0" smtClean="0"/>
              <a:t>Therapy</a:t>
            </a:r>
            <a:r>
              <a:rPr lang="en-CA" sz="4000" b="1" baseline="30000" dirty="0" smtClean="0"/>
              <a:t>1</a:t>
            </a:r>
            <a:r>
              <a:rPr lang="en-CA" sz="4000" b="1" dirty="0" smtClean="0"/>
              <a:t>; </a:t>
            </a:r>
            <a:r>
              <a:rPr lang="en-CA" sz="4000" b="1" dirty="0"/>
              <a:t>Master of Occupational Therapy Student</a:t>
            </a:r>
            <a:r>
              <a:rPr lang="en-CA" sz="4000" b="1" baseline="30000" dirty="0"/>
              <a:t>2</a:t>
            </a:r>
            <a:r>
              <a:rPr lang="en-CA" sz="4000" b="1" dirty="0"/>
              <a:t>, </a:t>
            </a:r>
          </a:p>
          <a:p>
            <a:pPr algn="ctr"/>
            <a:r>
              <a:rPr lang="en-US" sz="4000" b="1" dirty="0"/>
              <a:t> University of British Columbia, Vancouver, BC</a:t>
            </a:r>
          </a:p>
          <a:p>
            <a:pPr algn="ctr"/>
            <a:endParaRPr lang="en-US" dirty="0"/>
          </a:p>
        </p:txBody>
      </p:sp>
      <p:sp>
        <p:nvSpPr>
          <p:cNvPr id="5" name="Text Placeholder 4"/>
          <p:cNvSpPr>
            <a:spLocks noGrp="1"/>
          </p:cNvSpPr>
          <p:nvPr>
            <p:ph type="body" sz="quarter" idx="13"/>
          </p:nvPr>
        </p:nvSpPr>
        <p:spPr/>
        <p:txBody>
          <a:bodyPr/>
          <a:lstStyle/>
          <a:p>
            <a:r>
              <a:rPr lang="en-US" dirty="0" smtClean="0"/>
              <a:t>Project Purpose</a:t>
            </a:r>
            <a:endParaRPr lang="en-US" dirty="0"/>
          </a:p>
        </p:txBody>
      </p:sp>
      <p:sp>
        <p:nvSpPr>
          <p:cNvPr id="11" name="Content Placeholder 10"/>
          <p:cNvSpPr>
            <a:spLocks noGrp="1"/>
          </p:cNvSpPr>
          <p:nvPr>
            <p:ph sz="quarter" idx="24"/>
          </p:nvPr>
        </p:nvSpPr>
        <p:spPr>
          <a:xfrm>
            <a:off x="1143000" y="7071359"/>
            <a:ext cx="12801600" cy="7125903"/>
          </a:xfrm>
        </p:spPr>
        <p:txBody>
          <a:bodyPr>
            <a:noAutofit/>
          </a:bodyPr>
          <a:lstStyle/>
          <a:p>
            <a:pPr marL="0" indent="0">
              <a:buNone/>
            </a:pPr>
            <a:r>
              <a:rPr lang="en-US" sz="4000" dirty="0"/>
              <a:t>In the Master of Occupational Therapy program, students complete over 1000 hours of fieldwork (31 weeks in total) as part of their training. Currently, there is no method to track their individual placement experiences or a method for them to systematically reflect on these experiences.  This project will  provide (a) the tool for occupational therapy students to track placement activities with accuracy, which in turn will be fed back to the placement coordinator so that the placement matching process can be strengthened, and (b)an easy to use tool to support students’ personal reflection. </a:t>
            </a:r>
          </a:p>
        </p:txBody>
      </p:sp>
      <p:sp>
        <p:nvSpPr>
          <p:cNvPr id="7" name="Text Placeholder 6"/>
          <p:cNvSpPr>
            <a:spLocks noGrp="1"/>
          </p:cNvSpPr>
          <p:nvPr>
            <p:ph type="body" sz="quarter" idx="17"/>
          </p:nvPr>
        </p:nvSpPr>
        <p:spPr/>
        <p:txBody>
          <a:bodyPr/>
          <a:lstStyle/>
          <a:p>
            <a:r>
              <a:rPr lang="en-US" dirty="0" smtClean="0"/>
              <a:t>Set-up and pilot testing</a:t>
            </a:r>
            <a:endParaRPr lang="en-US" dirty="0"/>
          </a:p>
        </p:txBody>
      </p:sp>
      <p:sp>
        <p:nvSpPr>
          <p:cNvPr id="12" name="Content Placeholder 11"/>
          <p:cNvSpPr>
            <a:spLocks noGrp="1"/>
          </p:cNvSpPr>
          <p:nvPr>
            <p:ph sz="quarter" idx="25"/>
          </p:nvPr>
        </p:nvSpPr>
        <p:spPr>
          <a:xfrm>
            <a:off x="1143000" y="16251937"/>
            <a:ext cx="12801600" cy="6614160"/>
          </a:xfrm>
        </p:spPr>
        <p:txBody>
          <a:bodyPr/>
          <a:lstStyle/>
          <a:p>
            <a:pPr marL="342900" indent="-342900">
              <a:defRPr/>
            </a:pPr>
            <a:r>
              <a:rPr lang="en-CA" sz="4000" dirty="0"/>
              <a:t>Meetings with representative from Resilience software to set-up the template for OT data collection</a:t>
            </a:r>
          </a:p>
          <a:p>
            <a:pPr marL="342900" indent="-342900">
              <a:defRPr/>
            </a:pPr>
            <a:r>
              <a:rPr lang="en-CA" sz="4000" dirty="0"/>
              <a:t>Attention paid to ensuring student entry fields were meaningful to students, would allow them to link a model of OT to the clinical encounters, and would produce reports that would be useful </a:t>
            </a:r>
          </a:p>
          <a:p>
            <a:pPr marL="342900" indent="-342900">
              <a:defRPr/>
            </a:pPr>
            <a:r>
              <a:rPr lang="en-CA" sz="4000" dirty="0"/>
              <a:t>Meeting with group of students twice before trial with system and once post placement to debrief experience and make an necessary adjustments to the system</a:t>
            </a:r>
          </a:p>
          <a:p>
            <a:endParaRPr lang="en-US" dirty="0"/>
          </a:p>
        </p:txBody>
      </p:sp>
      <p:sp>
        <p:nvSpPr>
          <p:cNvPr id="8" name="Text Placeholder 7"/>
          <p:cNvSpPr>
            <a:spLocks noGrp="1"/>
          </p:cNvSpPr>
          <p:nvPr>
            <p:ph type="body" sz="quarter" idx="19"/>
          </p:nvPr>
        </p:nvSpPr>
        <p:spPr>
          <a:xfrm>
            <a:off x="1143000" y="22936200"/>
            <a:ext cx="12801600" cy="1219200"/>
          </a:xfrm>
        </p:spPr>
        <p:txBody>
          <a:bodyPr/>
          <a:lstStyle/>
          <a:p>
            <a:r>
              <a:rPr lang="en-US" dirty="0"/>
              <a:t>Student report examples</a:t>
            </a:r>
          </a:p>
        </p:txBody>
      </p:sp>
      <p:sp>
        <p:nvSpPr>
          <p:cNvPr id="13" name="Content Placeholder 12"/>
          <p:cNvSpPr>
            <a:spLocks noGrp="1"/>
          </p:cNvSpPr>
          <p:nvPr>
            <p:ph sz="quarter" idx="26"/>
          </p:nvPr>
        </p:nvSpPr>
        <p:spPr>
          <a:xfrm>
            <a:off x="1143000" y="24231600"/>
            <a:ext cx="12801600" cy="4953000"/>
          </a:xfrm>
        </p:spPr>
        <p:txBody>
          <a:bodyPr numCol="2">
            <a:noAutofit/>
          </a:bodyPr>
          <a:lstStyle/>
          <a:p>
            <a:r>
              <a:rPr lang="en-US" sz="4000" dirty="0" smtClean="0"/>
              <a:t>Level of participation in a client encounter</a:t>
            </a:r>
          </a:p>
          <a:p>
            <a:pPr marL="0" indent="0">
              <a:buNone/>
            </a:pPr>
            <a:r>
              <a:rPr lang="en-US" sz="4000" dirty="0" smtClean="0"/>
              <a:t> (supervision to independence)</a:t>
            </a:r>
          </a:p>
          <a:p>
            <a:r>
              <a:rPr lang="en-CA" sz="4000" dirty="0" smtClean="0"/>
              <a:t>Details of Occupational Performance- was student working at the person, environment or occupation domain</a:t>
            </a:r>
          </a:p>
          <a:p>
            <a:pPr marL="0" indent="0">
              <a:buNone/>
            </a:pPr>
            <a:endParaRPr lang="en-CA" sz="4000" dirty="0"/>
          </a:p>
          <a:p>
            <a:r>
              <a:rPr lang="en-CA" sz="4000" dirty="0"/>
              <a:t>Summary of activities within </a:t>
            </a:r>
          </a:p>
          <a:p>
            <a:r>
              <a:rPr lang="en-CA" sz="4000" dirty="0" smtClean="0"/>
              <a:t>each occupational performance domain</a:t>
            </a:r>
          </a:p>
          <a:p>
            <a:r>
              <a:rPr lang="en-CA" sz="4000" dirty="0" smtClean="0"/>
              <a:t>Diagnoses </a:t>
            </a:r>
          </a:p>
          <a:p>
            <a:r>
              <a:rPr lang="en-CA" sz="4000" dirty="0" smtClean="0"/>
              <a:t>Clinical experience by age group and setting</a:t>
            </a:r>
          </a:p>
          <a:p>
            <a:r>
              <a:rPr lang="en-CA" sz="4000" dirty="0" smtClean="0"/>
              <a:t>Reflection Summary</a:t>
            </a:r>
          </a:p>
          <a:p>
            <a:pPr marL="0" indent="0">
              <a:buNone/>
            </a:pPr>
            <a:endParaRPr lang="en-US" sz="4000" dirty="0"/>
          </a:p>
        </p:txBody>
      </p:sp>
      <p:sp>
        <p:nvSpPr>
          <p:cNvPr id="9" name="Text Placeholder 8"/>
          <p:cNvSpPr>
            <a:spLocks noGrp="1"/>
          </p:cNvSpPr>
          <p:nvPr>
            <p:ph type="body" sz="quarter" idx="21"/>
          </p:nvPr>
        </p:nvSpPr>
        <p:spPr/>
        <p:txBody>
          <a:bodyPr/>
          <a:lstStyle/>
          <a:p>
            <a:r>
              <a:rPr lang="en-US" dirty="0" smtClean="0"/>
              <a:t>What is T-res?</a:t>
            </a:r>
            <a:endParaRPr lang="en-US" dirty="0"/>
          </a:p>
        </p:txBody>
      </p:sp>
      <p:sp>
        <p:nvSpPr>
          <p:cNvPr id="18" name="Text Placeholder 17"/>
          <p:cNvSpPr>
            <a:spLocks noGrp="1"/>
          </p:cNvSpPr>
          <p:nvPr>
            <p:ph type="body" sz="quarter" idx="31"/>
          </p:nvPr>
        </p:nvSpPr>
        <p:spPr/>
        <p:txBody>
          <a:bodyPr/>
          <a:lstStyle/>
          <a:p>
            <a:r>
              <a:rPr lang="en-US" dirty="0" smtClean="0"/>
              <a:t>Feedback from students</a:t>
            </a:r>
            <a:endParaRPr lang="en-US" dirty="0"/>
          </a:p>
        </p:txBody>
      </p:sp>
      <p:sp>
        <p:nvSpPr>
          <p:cNvPr id="21" name="Text Placeholder 20"/>
          <p:cNvSpPr>
            <a:spLocks noGrp="1"/>
          </p:cNvSpPr>
          <p:nvPr>
            <p:ph type="body" sz="quarter" idx="34"/>
          </p:nvPr>
        </p:nvSpPr>
        <p:spPr>
          <a:xfrm>
            <a:off x="29949006" y="21604116"/>
            <a:ext cx="12801600" cy="1219200"/>
          </a:xfrm>
        </p:spPr>
        <p:txBody>
          <a:bodyPr/>
          <a:lstStyle/>
          <a:p>
            <a:r>
              <a:rPr lang="en-US" dirty="0" smtClean="0"/>
              <a:t>recommendations</a:t>
            </a:r>
            <a:endParaRPr lang="en-US" dirty="0"/>
          </a:p>
        </p:txBody>
      </p:sp>
      <p:sp>
        <p:nvSpPr>
          <p:cNvPr id="22" name="Content Placeholder 21"/>
          <p:cNvSpPr>
            <a:spLocks noGrp="1"/>
          </p:cNvSpPr>
          <p:nvPr>
            <p:ph sz="quarter" idx="35"/>
          </p:nvPr>
        </p:nvSpPr>
        <p:spPr>
          <a:xfrm>
            <a:off x="29718000" y="22783800"/>
            <a:ext cx="13182600" cy="8845296"/>
          </a:xfrm>
        </p:spPr>
        <p:txBody>
          <a:bodyPr>
            <a:normAutofit/>
          </a:bodyPr>
          <a:lstStyle/>
          <a:p>
            <a:pPr>
              <a:spcBef>
                <a:spcPts val="0"/>
              </a:spcBef>
            </a:pPr>
            <a:r>
              <a:rPr lang="en-US" sz="4000" dirty="0"/>
              <a:t>Modifications were made to system based on student feedback (included a group option; added some </a:t>
            </a:r>
            <a:r>
              <a:rPr lang="en-US" sz="4000" dirty="0" smtClean="0"/>
              <a:t>diagnosis)</a:t>
            </a:r>
            <a:endParaRPr lang="en-US" sz="4000" dirty="0"/>
          </a:p>
          <a:p>
            <a:pPr>
              <a:spcBef>
                <a:spcPts val="0"/>
              </a:spcBef>
            </a:pPr>
            <a:r>
              <a:rPr lang="en-US" sz="4000" dirty="0"/>
              <a:t> Modified the required number of reflections to be submitted during each placement </a:t>
            </a:r>
            <a:r>
              <a:rPr lang="en-US" sz="4000" dirty="0" smtClean="0"/>
              <a:t>block</a:t>
            </a:r>
            <a:endParaRPr lang="en-US" sz="4000" dirty="0"/>
          </a:p>
          <a:p>
            <a:pPr>
              <a:spcBef>
                <a:spcPts val="0"/>
              </a:spcBef>
            </a:pPr>
            <a:r>
              <a:rPr lang="en-US" sz="4000" dirty="0"/>
              <a:t> Ensure that adequate orientation and training is provided on the system to all </a:t>
            </a:r>
            <a:r>
              <a:rPr lang="en-US" sz="4000" dirty="0" smtClean="0"/>
              <a:t>students</a:t>
            </a:r>
            <a:endParaRPr lang="en-US" sz="4000" dirty="0"/>
          </a:p>
          <a:p>
            <a:pPr>
              <a:spcBef>
                <a:spcPts val="0"/>
              </a:spcBef>
            </a:pPr>
            <a:r>
              <a:rPr lang="en-US" sz="4000" dirty="0"/>
              <a:t> Provide templates for guiding reflection entries- optional for students to </a:t>
            </a:r>
            <a:r>
              <a:rPr lang="en-US" sz="4000" dirty="0" smtClean="0"/>
              <a:t>use</a:t>
            </a:r>
            <a:endParaRPr lang="en-US" sz="4000" dirty="0"/>
          </a:p>
          <a:p>
            <a:pPr>
              <a:spcBef>
                <a:spcPts val="0"/>
              </a:spcBef>
            </a:pPr>
            <a:r>
              <a:rPr lang="en-US" sz="4000" dirty="0"/>
              <a:t>Consider “near peer” evaluation of reflective entries- senior students providing feedback to junior students during the level 1 </a:t>
            </a:r>
            <a:r>
              <a:rPr lang="en-US" sz="4000" dirty="0" smtClean="0"/>
              <a:t>placement</a:t>
            </a:r>
            <a:endParaRPr lang="en-US" sz="4000" dirty="0"/>
          </a:p>
          <a:p>
            <a:pPr>
              <a:spcBef>
                <a:spcPts val="0"/>
              </a:spcBef>
            </a:pPr>
            <a:r>
              <a:rPr lang="en-US" sz="4000" dirty="0"/>
              <a:t>Suggest  ways for students to keep track of their activities  if they cannot get to T-RES daily</a:t>
            </a:r>
          </a:p>
        </p:txBody>
      </p:sp>
      <p:sp>
        <p:nvSpPr>
          <p:cNvPr id="2" name="Content Placeholder 1"/>
          <p:cNvSpPr>
            <a:spLocks noGrp="1"/>
          </p:cNvSpPr>
          <p:nvPr>
            <p:ph sz="quarter" idx="32"/>
          </p:nvPr>
        </p:nvSpPr>
        <p:spPr>
          <a:xfrm>
            <a:off x="29943188" y="8045962"/>
            <a:ext cx="12759291" cy="6340598"/>
          </a:xfrm>
        </p:spPr>
        <p:txBody>
          <a:bodyPr>
            <a:normAutofit/>
          </a:bodyPr>
          <a:lstStyle/>
          <a:p>
            <a:pPr marL="285750" indent="-285750"/>
            <a:r>
              <a:rPr lang="en-CA" sz="4000" dirty="0" smtClean="0"/>
              <a:t>Easy </a:t>
            </a:r>
            <a:r>
              <a:rPr lang="en-CA" sz="4000" dirty="0"/>
              <a:t>to fill in screens</a:t>
            </a:r>
          </a:p>
          <a:p>
            <a:pPr marL="285750" indent="-285750"/>
            <a:r>
              <a:rPr lang="en-CA" sz="4000" dirty="0"/>
              <a:t>Made me think about what I was doing</a:t>
            </a:r>
          </a:p>
          <a:p>
            <a:pPr marL="285750" indent="-285750"/>
            <a:r>
              <a:rPr lang="en-CA" sz="4000" dirty="0"/>
              <a:t>Really liked the “save &amp; duplicate” feature as that sped up  entries when you were seeing the same client again</a:t>
            </a:r>
          </a:p>
          <a:p>
            <a:pPr marL="285750" indent="-285750"/>
            <a:r>
              <a:rPr lang="en-CA" sz="4000" dirty="0"/>
              <a:t>Simple interface</a:t>
            </a:r>
          </a:p>
          <a:p>
            <a:pPr marL="285750" indent="-285750"/>
            <a:r>
              <a:rPr lang="en-CA" sz="4000" dirty="0"/>
              <a:t>All six reported liking the  reflection feature as it was immediate and submitted to instructor  seamlessly </a:t>
            </a:r>
          </a:p>
          <a:p>
            <a:pPr marL="285750" indent="-285750"/>
            <a:r>
              <a:rPr lang="en-CA" sz="4000" dirty="0"/>
              <a:t> 3/6 reported liking the “self assessment” scale </a:t>
            </a:r>
          </a:p>
          <a:p>
            <a:endParaRPr lang="en-CA" dirty="0"/>
          </a:p>
        </p:txBody>
      </p:sp>
      <p:sp>
        <p:nvSpPr>
          <p:cNvPr id="3" name="Content Placeholder 2"/>
          <p:cNvSpPr>
            <a:spLocks noGrp="1"/>
          </p:cNvSpPr>
          <p:nvPr>
            <p:ph sz="quarter" idx="33"/>
          </p:nvPr>
        </p:nvSpPr>
        <p:spPr>
          <a:xfrm>
            <a:off x="29900880" y="15230901"/>
            <a:ext cx="12801600" cy="5940078"/>
          </a:xfrm>
        </p:spPr>
        <p:txBody>
          <a:bodyPr>
            <a:normAutofit/>
          </a:bodyPr>
          <a:lstStyle/>
          <a:p>
            <a:pPr marL="285750" indent="-285750">
              <a:lnSpc>
                <a:spcPct val="110000"/>
              </a:lnSpc>
            </a:pPr>
            <a:r>
              <a:rPr lang="en-CA" sz="4000" dirty="0" smtClean="0"/>
              <a:t>Too </a:t>
            </a:r>
            <a:r>
              <a:rPr lang="en-CA" sz="4000" dirty="0"/>
              <a:t>much else to do on placement</a:t>
            </a:r>
          </a:p>
          <a:p>
            <a:pPr marL="285750" indent="-285750">
              <a:lnSpc>
                <a:spcPct val="110000"/>
              </a:lnSpc>
            </a:pPr>
            <a:r>
              <a:rPr lang="en-CA" sz="4000" dirty="0"/>
              <a:t>Sometimes took longer than I thought</a:t>
            </a:r>
          </a:p>
          <a:p>
            <a:pPr marL="285750" indent="-285750">
              <a:lnSpc>
                <a:spcPct val="110000"/>
              </a:lnSpc>
            </a:pPr>
            <a:r>
              <a:rPr lang="en-CA" sz="4000" dirty="0"/>
              <a:t>Hard to keep up with entries in a busy acute care setting</a:t>
            </a:r>
          </a:p>
          <a:p>
            <a:pPr marL="285750" indent="-285750">
              <a:lnSpc>
                <a:spcPct val="110000"/>
              </a:lnSpc>
            </a:pPr>
            <a:r>
              <a:rPr lang="en-CA" sz="4000" dirty="0"/>
              <a:t>No way to indicate if I was working with a group</a:t>
            </a:r>
          </a:p>
          <a:p>
            <a:pPr marL="285750" indent="-285750">
              <a:lnSpc>
                <a:spcPct val="110000"/>
              </a:lnSpc>
            </a:pPr>
            <a:r>
              <a:rPr lang="en-CA" sz="4000" dirty="0"/>
              <a:t>Might have been easier if a template was provided for the refection section</a:t>
            </a:r>
          </a:p>
          <a:p>
            <a:pPr marL="285750" indent="-285750">
              <a:lnSpc>
                <a:spcPct val="110000"/>
              </a:lnSpc>
            </a:pPr>
            <a:r>
              <a:rPr lang="en-CA" sz="4000" dirty="0"/>
              <a:t> hard to remember how to login</a:t>
            </a:r>
          </a:p>
          <a:p>
            <a:endParaRPr lang="en-US" dirty="0" smtClean="0"/>
          </a:p>
          <a:p>
            <a:endParaRPr lang="en-CA" dirty="0"/>
          </a:p>
        </p:txBody>
      </p:sp>
      <p:grpSp>
        <p:nvGrpSpPr>
          <p:cNvPr id="26" name="Group 25"/>
          <p:cNvGrpSpPr/>
          <p:nvPr/>
        </p:nvGrpSpPr>
        <p:grpSpPr>
          <a:xfrm>
            <a:off x="15549610" y="7424988"/>
            <a:ext cx="12796790" cy="24200639"/>
            <a:chOff x="15549612" y="7424989"/>
            <a:chExt cx="9087511" cy="11223958"/>
          </a:xfrm>
        </p:grpSpPr>
        <p:sp>
          <p:nvSpPr>
            <p:cNvPr id="30" name="Freeform 29"/>
            <p:cNvSpPr/>
            <p:nvPr/>
          </p:nvSpPr>
          <p:spPr>
            <a:xfrm>
              <a:off x="15549613" y="7424989"/>
              <a:ext cx="4489560" cy="576000"/>
            </a:xfrm>
            <a:custGeom>
              <a:avLst/>
              <a:gdLst>
                <a:gd name="connsiteX0" fmla="*/ 0 w 2894111"/>
                <a:gd name="connsiteY0" fmla="*/ 0 h 576000"/>
                <a:gd name="connsiteX1" fmla="*/ 2894111 w 2894111"/>
                <a:gd name="connsiteY1" fmla="*/ 0 h 576000"/>
                <a:gd name="connsiteX2" fmla="*/ 2894111 w 2894111"/>
                <a:gd name="connsiteY2" fmla="*/ 576000 h 576000"/>
                <a:gd name="connsiteX3" fmla="*/ 0 w 2894111"/>
                <a:gd name="connsiteY3" fmla="*/ 576000 h 576000"/>
                <a:gd name="connsiteX4" fmla="*/ 0 w 2894111"/>
                <a:gd name="connsiteY4" fmla="*/ 0 h 57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4111" h="576000">
                  <a:moveTo>
                    <a:pt x="0" y="0"/>
                  </a:moveTo>
                  <a:lnTo>
                    <a:pt x="2894111" y="0"/>
                  </a:lnTo>
                  <a:lnTo>
                    <a:pt x="2894111" y="576000"/>
                  </a:lnTo>
                  <a:lnTo>
                    <a:pt x="0" y="576000"/>
                  </a:lnTo>
                  <a:lnTo>
                    <a:pt x="0" y="0"/>
                  </a:lnTo>
                  <a:close/>
                </a:path>
              </a:pathLst>
            </a:custGeom>
            <a:solidFill>
              <a:schemeClr val="accent2"/>
            </a:solidFill>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4000" b="1" kern="1200" dirty="0" smtClean="0"/>
                <a:t>Educational Tool</a:t>
              </a:r>
              <a:endParaRPr lang="en-CA" sz="4000" b="1" kern="1200" dirty="0"/>
            </a:p>
          </p:txBody>
        </p:sp>
        <p:sp>
          <p:nvSpPr>
            <p:cNvPr id="33" name="Freeform 32"/>
            <p:cNvSpPr/>
            <p:nvPr/>
          </p:nvSpPr>
          <p:spPr>
            <a:xfrm>
              <a:off x="15549612" y="8000989"/>
              <a:ext cx="4489560" cy="4848737"/>
            </a:xfrm>
            <a:custGeom>
              <a:avLst/>
              <a:gdLst>
                <a:gd name="connsiteX0" fmla="*/ 0 w 2894111"/>
                <a:gd name="connsiteY0" fmla="*/ 0 h 12687690"/>
                <a:gd name="connsiteX1" fmla="*/ 2894111 w 2894111"/>
                <a:gd name="connsiteY1" fmla="*/ 0 h 12687690"/>
                <a:gd name="connsiteX2" fmla="*/ 2894111 w 2894111"/>
                <a:gd name="connsiteY2" fmla="*/ 12687690 h 12687690"/>
                <a:gd name="connsiteX3" fmla="*/ 0 w 2894111"/>
                <a:gd name="connsiteY3" fmla="*/ 12687690 h 12687690"/>
                <a:gd name="connsiteX4" fmla="*/ 0 w 2894111"/>
                <a:gd name="connsiteY4" fmla="*/ 0 h 126876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4111" h="12687690">
                  <a:moveTo>
                    <a:pt x="0" y="0"/>
                  </a:moveTo>
                  <a:lnTo>
                    <a:pt x="2894111" y="0"/>
                  </a:lnTo>
                  <a:lnTo>
                    <a:pt x="2894111" y="12687690"/>
                  </a:lnTo>
                  <a:lnTo>
                    <a:pt x="0" y="12687690"/>
                  </a:lnTo>
                  <a:lnTo>
                    <a:pt x="0" y="0"/>
                  </a:lnTo>
                  <a:close/>
                </a:path>
              </a:pathLst>
            </a:custGeom>
            <a:solidFill>
              <a:schemeClr val="accent2">
                <a:lumMod val="60000"/>
                <a:lumOff val="40000"/>
                <a:alpha val="90000"/>
              </a:schemeClr>
            </a:solid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CA" sz="2400" kern="1200" dirty="0" smtClean="0"/>
                <a:t>Students record concrete information about training experiences related to specific clinical and academic objectives </a:t>
              </a:r>
              <a:endParaRPr lang="en-CA" sz="2400" kern="1200" dirty="0"/>
            </a:p>
            <a:p>
              <a:pPr marL="228600" lvl="1" indent="-228600" algn="l" defTabSz="889000">
                <a:lnSpc>
                  <a:spcPct val="90000"/>
                </a:lnSpc>
                <a:spcBef>
                  <a:spcPct val="0"/>
                </a:spcBef>
                <a:spcAft>
                  <a:spcPct val="15000"/>
                </a:spcAft>
                <a:buChar char="••"/>
              </a:pPr>
              <a:r>
                <a:rPr lang="en-CA" sz="2400" kern="1200" dirty="0" smtClean="0"/>
                <a:t>Uses the information to support reflective learning and develop learning portfolios </a:t>
              </a:r>
              <a:endParaRPr lang="en-US" sz="2400" kern="1200" dirty="0"/>
            </a:p>
            <a:p>
              <a:pPr marL="228600" lvl="1" indent="-228600" algn="l" defTabSz="889000">
                <a:lnSpc>
                  <a:spcPct val="90000"/>
                </a:lnSpc>
                <a:spcBef>
                  <a:spcPct val="0"/>
                </a:spcBef>
                <a:spcAft>
                  <a:spcPct val="15000"/>
                </a:spcAft>
                <a:buChar char="••"/>
              </a:pPr>
              <a:r>
                <a:rPr lang="en-US" sz="2400" kern="1200" dirty="0" smtClean="0"/>
                <a:t>Ensures students meet educational goals regardless of placement location</a:t>
              </a:r>
            </a:p>
            <a:p>
              <a:pPr marL="0" lvl="1" algn="l" defTabSz="889000">
                <a:lnSpc>
                  <a:spcPct val="90000"/>
                </a:lnSpc>
                <a:spcBef>
                  <a:spcPct val="0"/>
                </a:spcBef>
                <a:spcAft>
                  <a:spcPct val="15000"/>
                </a:spcAft>
              </a:pPr>
              <a:endParaRPr lang="en-US" sz="2400" kern="1200" dirty="0"/>
            </a:p>
          </p:txBody>
        </p:sp>
        <p:sp>
          <p:nvSpPr>
            <p:cNvPr id="34" name="Freeform 33"/>
            <p:cNvSpPr/>
            <p:nvPr/>
          </p:nvSpPr>
          <p:spPr>
            <a:xfrm>
              <a:off x="20196517" y="7424989"/>
              <a:ext cx="4440605" cy="576000"/>
            </a:xfrm>
            <a:custGeom>
              <a:avLst/>
              <a:gdLst>
                <a:gd name="connsiteX0" fmla="*/ 0 w 2894111"/>
                <a:gd name="connsiteY0" fmla="*/ 0 h 576000"/>
                <a:gd name="connsiteX1" fmla="*/ 2894111 w 2894111"/>
                <a:gd name="connsiteY1" fmla="*/ 0 h 576000"/>
                <a:gd name="connsiteX2" fmla="*/ 2894111 w 2894111"/>
                <a:gd name="connsiteY2" fmla="*/ 576000 h 576000"/>
                <a:gd name="connsiteX3" fmla="*/ 0 w 2894111"/>
                <a:gd name="connsiteY3" fmla="*/ 576000 h 576000"/>
                <a:gd name="connsiteX4" fmla="*/ 0 w 2894111"/>
                <a:gd name="connsiteY4" fmla="*/ 0 h 57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4111" h="576000">
                  <a:moveTo>
                    <a:pt x="0" y="0"/>
                  </a:moveTo>
                  <a:lnTo>
                    <a:pt x="2894111" y="0"/>
                  </a:lnTo>
                  <a:lnTo>
                    <a:pt x="2894111" y="576000"/>
                  </a:lnTo>
                  <a:lnTo>
                    <a:pt x="0" y="576000"/>
                  </a:lnTo>
                  <a:lnTo>
                    <a:pt x="0"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4000" b="1" kern="1200" dirty="0" smtClean="0"/>
                <a:t>Evaluation Tool</a:t>
              </a:r>
              <a:endParaRPr lang="en-CA" sz="4000" b="1" kern="1200" dirty="0"/>
            </a:p>
          </p:txBody>
        </p:sp>
        <p:sp>
          <p:nvSpPr>
            <p:cNvPr id="37" name="Freeform 36"/>
            <p:cNvSpPr/>
            <p:nvPr/>
          </p:nvSpPr>
          <p:spPr>
            <a:xfrm>
              <a:off x="20196517" y="8000989"/>
              <a:ext cx="4440604" cy="4848737"/>
            </a:xfrm>
            <a:custGeom>
              <a:avLst/>
              <a:gdLst>
                <a:gd name="connsiteX0" fmla="*/ 0 w 2894111"/>
                <a:gd name="connsiteY0" fmla="*/ 0 h 12687690"/>
                <a:gd name="connsiteX1" fmla="*/ 2894111 w 2894111"/>
                <a:gd name="connsiteY1" fmla="*/ 0 h 12687690"/>
                <a:gd name="connsiteX2" fmla="*/ 2894111 w 2894111"/>
                <a:gd name="connsiteY2" fmla="*/ 12687690 h 12687690"/>
                <a:gd name="connsiteX3" fmla="*/ 0 w 2894111"/>
                <a:gd name="connsiteY3" fmla="*/ 12687690 h 12687690"/>
                <a:gd name="connsiteX4" fmla="*/ 0 w 2894111"/>
                <a:gd name="connsiteY4" fmla="*/ 0 h 126876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4111" h="12687690">
                  <a:moveTo>
                    <a:pt x="0" y="0"/>
                  </a:moveTo>
                  <a:lnTo>
                    <a:pt x="2894111" y="0"/>
                  </a:lnTo>
                  <a:lnTo>
                    <a:pt x="2894111" y="12687690"/>
                  </a:lnTo>
                  <a:lnTo>
                    <a:pt x="0" y="12687690"/>
                  </a:lnTo>
                  <a:lnTo>
                    <a:pt x="0" y="0"/>
                  </a:lnTo>
                  <a:close/>
                </a:path>
              </a:pathLst>
            </a:custGeom>
            <a:solidFill>
              <a:schemeClr val="accent1">
                <a:lumMod val="40000"/>
                <a:lumOff val="60000"/>
                <a:alpha val="90000"/>
              </a:schemeClr>
            </a:solid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CA" sz="2400" kern="1200" dirty="0" smtClean="0"/>
                <a:t>Identifies gaps in training and knowledge </a:t>
              </a:r>
              <a:endParaRPr lang="en-CA" sz="2400" kern="1200" dirty="0"/>
            </a:p>
            <a:p>
              <a:pPr marL="228600" lvl="1" indent="-228600" algn="l" defTabSz="889000">
                <a:lnSpc>
                  <a:spcPct val="90000"/>
                </a:lnSpc>
                <a:spcBef>
                  <a:spcPct val="0"/>
                </a:spcBef>
                <a:spcAft>
                  <a:spcPct val="15000"/>
                </a:spcAft>
                <a:buChar char="••"/>
              </a:pPr>
              <a:r>
                <a:rPr lang="en-CA" sz="2400" kern="1200" dirty="0" smtClean="0"/>
                <a:t>Identifies the roles played by students during patient encounters and details whether the patients are real or simulated </a:t>
              </a:r>
              <a:endParaRPr lang="en-US" sz="2400" kern="1200" dirty="0"/>
            </a:p>
            <a:p>
              <a:pPr marL="228600" lvl="1" indent="-228600" algn="l" defTabSz="889000">
                <a:lnSpc>
                  <a:spcPct val="90000"/>
                </a:lnSpc>
                <a:spcBef>
                  <a:spcPct val="0"/>
                </a:spcBef>
                <a:spcAft>
                  <a:spcPct val="15000"/>
                </a:spcAft>
                <a:buChar char="••"/>
              </a:pPr>
              <a:r>
                <a:rPr lang="en-CA" sz="2400" kern="1200" dirty="0" smtClean="0"/>
                <a:t>Preceptor evaluations of  students can be done at the encounter level and integrated with student self-evaluations on an ongoing basis</a:t>
              </a:r>
              <a:endParaRPr lang="en-US" sz="2400" kern="1200" dirty="0"/>
            </a:p>
          </p:txBody>
        </p:sp>
        <p:sp>
          <p:nvSpPr>
            <p:cNvPr id="38" name="Freeform 37"/>
            <p:cNvSpPr/>
            <p:nvPr/>
          </p:nvSpPr>
          <p:spPr>
            <a:xfrm>
              <a:off x="15549612" y="13224210"/>
              <a:ext cx="4489559" cy="576000"/>
            </a:xfrm>
            <a:custGeom>
              <a:avLst/>
              <a:gdLst>
                <a:gd name="connsiteX0" fmla="*/ 0 w 2894111"/>
                <a:gd name="connsiteY0" fmla="*/ 0 h 576000"/>
                <a:gd name="connsiteX1" fmla="*/ 2894111 w 2894111"/>
                <a:gd name="connsiteY1" fmla="*/ 0 h 576000"/>
                <a:gd name="connsiteX2" fmla="*/ 2894111 w 2894111"/>
                <a:gd name="connsiteY2" fmla="*/ 576000 h 576000"/>
                <a:gd name="connsiteX3" fmla="*/ 0 w 2894111"/>
                <a:gd name="connsiteY3" fmla="*/ 576000 h 576000"/>
                <a:gd name="connsiteX4" fmla="*/ 0 w 2894111"/>
                <a:gd name="connsiteY4" fmla="*/ 0 h 57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4111" h="576000">
                  <a:moveTo>
                    <a:pt x="0" y="0"/>
                  </a:moveTo>
                  <a:lnTo>
                    <a:pt x="2894111" y="0"/>
                  </a:lnTo>
                  <a:lnTo>
                    <a:pt x="2894111" y="576000"/>
                  </a:lnTo>
                  <a:lnTo>
                    <a:pt x="0" y="576000"/>
                  </a:lnTo>
                  <a:lnTo>
                    <a:pt x="0" y="0"/>
                  </a:lnTo>
                  <a:close/>
                </a:path>
              </a:pathLst>
            </a:custGeom>
            <a:solidFill>
              <a:schemeClr val="accent3"/>
            </a:solidFill>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4000" b="1" kern="1200" dirty="0" smtClean="0"/>
                <a:t>Communication Tool</a:t>
              </a:r>
              <a:endParaRPr lang="en-CA" sz="4000" b="1" kern="1200" dirty="0"/>
            </a:p>
          </p:txBody>
        </p:sp>
        <p:sp>
          <p:nvSpPr>
            <p:cNvPr id="39" name="Freeform 38"/>
            <p:cNvSpPr/>
            <p:nvPr/>
          </p:nvSpPr>
          <p:spPr>
            <a:xfrm>
              <a:off x="15549613" y="13800210"/>
              <a:ext cx="4489558" cy="4848737"/>
            </a:xfrm>
            <a:custGeom>
              <a:avLst/>
              <a:gdLst>
                <a:gd name="connsiteX0" fmla="*/ 0 w 2894111"/>
                <a:gd name="connsiteY0" fmla="*/ 0 h 12687690"/>
                <a:gd name="connsiteX1" fmla="*/ 2894111 w 2894111"/>
                <a:gd name="connsiteY1" fmla="*/ 0 h 12687690"/>
                <a:gd name="connsiteX2" fmla="*/ 2894111 w 2894111"/>
                <a:gd name="connsiteY2" fmla="*/ 12687690 h 12687690"/>
                <a:gd name="connsiteX3" fmla="*/ 0 w 2894111"/>
                <a:gd name="connsiteY3" fmla="*/ 12687690 h 12687690"/>
                <a:gd name="connsiteX4" fmla="*/ 0 w 2894111"/>
                <a:gd name="connsiteY4" fmla="*/ 0 h 126876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4111" h="12687690">
                  <a:moveTo>
                    <a:pt x="0" y="0"/>
                  </a:moveTo>
                  <a:lnTo>
                    <a:pt x="2894111" y="0"/>
                  </a:lnTo>
                  <a:lnTo>
                    <a:pt x="2894111" y="12687690"/>
                  </a:lnTo>
                  <a:lnTo>
                    <a:pt x="0" y="12687690"/>
                  </a:lnTo>
                  <a:lnTo>
                    <a:pt x="0" y="0"/>
                  </a:lnTo>
                  <a:close/>
                </a:path>
              </a:pathLst>
            </a:custGeom>
            <a:solidFill>
              <a:schemeClr val="accent3">
                <a:lumMod val="40000"/>
                <a:lumOff val="60000"/>
                <a:alpha val="90000"/>
              </a:schemeClr>
            </a:solid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CA" sz="2400" kern="1200" smtClean="0"/>
                <a:t>Students can see the objectives they are expected to achieve </a:t>
              </a:r>
              <a:endParaRPr lang="en-CA" sz="2400" kern="1200" dirty="0"/>
            </a:p>
            <a:p>
              <a:pPr marL="228600" lvl="1" indent="-228600" algn="l" defTabSz="889000">
                <a:lnSpc>
                  <a:spcPct val="90000"/>
                </a:lnSpc>
                <a:spcBef>
                  <a:spcPct val="0"/>
                </a:spcBef>
                <a:spcAft>
                  <a:spcPct val="15000"/>
                </a:spcAft>
                <a:buChar char="••"/>
              </a:pPr>
              <a:r>
                <a:rPr lang="en-CA" sz="2400" kern="1200" smtClean="0"/>
                <a:t>Faculty can review and discuss records of actual activities, gaps in experience and evaluations with individual students</a:t>
              </a:r>
              <a:endParaRPr lang="en-US" sz="2400" kern="1200" dirty="0"/>
            </a:p>
          </p:txBody>
        </p:sp>
        <p:sp>
          <p:nvSpPr>
            <p:cNvPr id="40" name="Freeform 39"/>
            <p:cNvSpPr/>
            <p:nvPr/>
          </p:nvSpPr>
          <p:spPr>
            <a:xfrm>
              <a:off x="20196517" y="13224210"/>
              <a:ext cx="4440606" cy="576000"/>
            </a:xfrm>
            <a:custGeom>
              <a:avLst/>
              <a:gdLst>
                <a:gd name="connsiteX0" fmla="*/ 0 w 2894111"/>
                <a:gd name="connsiteY0" fmla="*/ 0 h 576000"/>
                <a:gd name="connsiteX1" fmla="*/ 2894111 w 2894111"/>
                <a:gd name="connsiteY1" fmla="*/ 0 h 576000"/>
                <a:gd name="connsiteX2" fmla="*/ 2894111 w 2894111"/>
                <a:gd name="connsiteY2" fmla="*/ 576000 h 576000"/>
                <a:gd name="connsiteX3" fmla="*/ 0 w 2894111"/>
                <a:gd name="connsiteY3" fmla="*/ 576000 h 576000"/>
                <a:gd name="connsiteX4" fmla="*/ 0 w 2894111"/>
                <a:gd name="connsiteY4" fmla="*/ 0 h 57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4111" h="576000">
                  <a:moveTo>
                    <a:pt x="0" y="0"/>
                  </a:moveTo>
                  <a:lnTo>
                    <a:pt x="2894111" y="0"/>
                  </a:lnTo>
                  <a:lnTo>
                    <a:pt x="2894111" y="576000"/>
                  </a:lnTo>
                  <a:lnTo>
                    <a:pt x="0" y="576000"/>
                  </a:lnTo>
                  <a:lnTo>
                    <a:pt x="0" y="0"/>
                  </a:lnTo>
                  <a:close/>
                </a:path>
              </a:pathLst>
            </a:custGeom>
            <a:solidFill>
              <a:schemeClr val="accent6"/>
            </a:solidFill>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4000" b="1" kern="1200" dirty="0" smtClean="0"/>
                <a:t>Planning Tool</a:t>
              </a:r>
            </a:p>
          </p:txBody>
        </p:sp>
        <p:sp>
          <p:nvSpPr>
            <p:cNvPr id="41" name="Freeform 40"/>
            <p:cNvSpPr/>
            <p:nvPr/>
          </p:nvSpPr>
          <p:spPr>
            <a:xfrm>
              <a:off x="20196517" y="13800210"/>
              <a:ext cx="4440606" cy="4848737"/>
            </a:xfrm>
            <a:custGeom>
              <a:avLst/>
              <a:gdLst>
                <a:gd name="connsiteX0" fmla="*/ 0 w 2894111"/>
                <a:gd name="connsiteY0" fmla="*/ 0 h 12687690"/>
                <a:gd name="connsiteX1" fmla="*/ 2894111 w 2894111"/>
                <a:gd name="connsiteY1" fmla="*/ 0 h 12687690"/>
                <a:gd name="connsiteX2" fmla="*/ 2894111 w 2894111"/>
                <a:gd name="connsiteY2" fmla="*/ 12687690 h 12687690"/>
                <a:gd name="connsiteX3" fmla="*/ 0 w 2894111"/>
                <a:gd name="connsiteY3" fmla="*/ 12687690 h 12687690"/>
                <a:gd name="connsiteX4" fmla="*/ 0 w 2894111"/>
                <a:gd name="connsiteY4" fmla="*/ 0 h 126876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4111" h="12687690">
                  <a:moveTo>
                    <a:pt x="0" y="0"/>
                  </a:moveTo>
                  <a:lnTo>
                    <a:pt x="2894111" y="0"/>
                  </a:lnTo>
                  <a:lnTo>
                    <a:pt x="2894111" y="12687690"/>
                  </a:lnTo>
                  <a:lnTo>
                    <a:pt x="0" y="12687690"/>
                  </a:lnTo>
                  <a:lnTo>
                    <a:pt x="0" y="0"/>
                  </a:lnTo>
                  <a:close/>
                </a:path>
              </a:pathLst>
            </a:custGeom>
            <a:solidFill>
              <a:schemeClr val="accent6">
                <a:lumMod val="40000"/>
                <a:lumOff val="60000"/>
                <a:alpha val="90000"/>
              </a:schemeClr>
            </a:solid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CA" sz="2400" kern="1200" dirty="0" smtClean="0"/>
                <a:t>The OT Academic  Fieldwork Coordinator (AFC) can plan future placements taking into account: </a:t>
              </a:r>
              <a:endParaRPr lang="en-US" sz="2400" kern="1200" dirty="0" smtClean="0"/>
            </a:p>
            <a:p>
              <a:pPr marL="457200" lvl="2" indent="-228600" algn="l" defTabSz="889000">
                <a:lnSpc>
                  <a:spcPct val="90000"/>
                </a:lnSpc>
                <a:spcBef>
                  <a:spcPct val="0"/>
                </a:spcBef>
                <a:spcAft>
                  <a:spcPct val="15000"/>
                </a:spcAft>
                <a:buChar char="••"/>
              </a:pPr>
              <a:r>
                <a:rPr lang="en-CA" sz="2400" kern="1200" dirty="0" smtClean="0"/>
                <a:t>accurate experiences of OT Students </a:t>
              </a:r>
              <a:endParaRPr lang="en-US" sz="2400" kern="1200" dirty="0"/>
            </a:p>
            <a:p>
              <a:pPr marL="457200" lvl="2" indent="-228600" algn="l" defTabSz="889000">
                <a:lnSpc>
                  <a:spcPct val="90000"/>
                </a:lnSpc>
                <a:spcBef>
                  <a:spcPct val="0"/>
                </a:spcBef>
                <a:spcAft>
                  <a:spcPct val="15000"/>
                </a:spcAft>
                <a:buChar char="••"/>
              </a:pPr>
              <a:r>
                <a:rPr lang="en-CA" sz="2400" kern="1200" dirty="0" smtClean="0"/>
                <a:t>teaching style and areas of expertise of Preceptors </a:t>
              </a:r>
              <a:endParaRPr lang="en-US" sz="2400" kern="1200" dirty="0"/>
            </a:p>
            <a:p>
              <a:pPr marL="457200" lvl="2" indent="-228600" algn="l" defTabSz="889000">
                <a:lnSpc>
                  <a:spcPct val="90000"/>
                </a:lnSpc>
                <a:spcBef>
                  <a:spcPct val="0"/>
                </a:spcBef>
                <a:spcAft>
                  <a:spcPct val="15000"/>
                </a:spcAft>
                <a:buChar char="••"/>
              </a:pPr>
              <a:r>
                <a:rPr lang="en-CA" sz="2400" kern="1200" dirty="0" smtClean="0"/>
                <a:t>student placement profiles </a:t>
              </a:r>
              <a:endParaRPr lang="en-US" sz="2400" kern="1200" dirty="0"/>
            </a:p>
            <a:p>
              <a:pPr marL="228600" lvl="1" indent="-228600" algn="l" defTabSz="889000">
                <a:lnSpc>
                  <a:spcPct val="90000"/>
                </a:lnSpc>
                <a:spcBef>
                  <a:spcPct val="0"/>
                </a:spcBef>
                <a:spcAft>
                  <a:spcPct val="15000"/>
                </a:spcAft>
                <a:buChar char="••"/>
              </a:pPr>
              <a:r>
                <a:rPr lang="en-CA" sz="2400" kern="1200" dirty="0" smtClean="0"/>
                <a:t>AFC can assess the actual educational content of the placements and realize: </a:t>
              </a:r>
              <a:endParaRPr lang="en-US" sz="2400" kern="1200" dirty="0"/>
            </a:p>
            <a:p>
              <a:pPr marL="457200" lvl="2" indent="-228600" algn="l" defTabSz="889000">
                <a:lnSpc>
                  <a:spcPct val="90000"/>
                </a:lnSpc>
                <a:spcBef>
                  <a:spcPct val="0"/>
                </a:spcBef>
                <a:spcAft>
                  <a:spcPct val="15000"/>
                </a:spcAft>
                <a:buChar char="••"/>
              </a:pPr>
              <a:r>
                <a:rPr lang="en-CA" sz="2400" kern="1200" dirty="0" smtClean="0"/>
                <a:t>accurate redirection of resources to enhance student experiences as well as maximize efficiency </a:t>
              </a:r>
              <a:endParaRPr lang="en-US" sz="2400" kern="1200" dirty="0"/>
            </a:p>
            <a:p>
              <a:pPr marL="457200" lvl="2" indent="-228600" algn="l" defTabSz="889000">
                <a:lnSpc>
                  <a:spcPct val="90000"/>
                </a:lnSpc>
                <a:spcBef>
                  <a:spcPct val="0"/>
                </a:spcBef>
                <a:spcAft>
                  <a:spcPct val="15000"/>
                </a:spcAft>
                <a:buChar char="••"/>
              </a:pPr>
              <a:r>
                <a:rPr lang="en-CA" sz="2400" kern="1200" dirty="0" smtClean="0"/>
                <a:t>shorter response times for implementing program improvements </a:t>
              </a:r>
              <a:endParaRPr lang="en-US" sz="2400" kern="1200" dirty="0"/>
            </a:p>
            <a:p>
              <a:pPr marL="457200" lvl="2" indent="-228600" algn="l" defTabSz="889000">
                <a:lnSpc>
                  <a:spcPct val="90000"/>
                </a:lnSpc>
                <a:spcBef>
                  <a:spcPct val="0"/>
                </a:spcBef>
                <a:spcAft>
                  <a:spcPct val="15000"/>
                </a:spcAft>
                <a:buChar char="••"/>
              </a:pPr>
              <a:r>
                <a:rPr lang="en-CA" sz="2400" kern="1200" dirty="0" smtClean="0"/>
                <a:t>an effective measurement system for monitoring and assessing program modifications </a:t>
              </a:r>
              <a:endParaRPr lang="en-US" sz="2400" kern="1200" dirty="0"/>
            </a:p>
            <a:p>
              <a:pPr marL="228600" lvl="1" indent="-228600" algn="l" defTabSz="889000">
                <a:lnSpc>
                  <a:spcPct val="90000"/>
                </a:lnSpc>
                <a:spcBef>
                  <a:spcPct val="0"/>
                </a:spcBef>
                <a:spcAft>
                  <a:spcPct val="15000"/>
                </a:spcAft>
                <a:buChar char="••"/>
              </a:pPr>
              <a:r>
                <a:rPr lang="en-CA" sz="2400" kern="1200" dirty="0" smtClean="0"/>
                <a:t>AFC can verify that OT Students in different locations are having comparable experiences </a:t>
              </a:r>
              <a:endParaRPr lang="en-US" sz="2400" kern="1200" dirty="0"/>
            </a:p>
            <a:p>
              <a:pPr marL="228600" lvl="1" indent="-228600" algn="l" defTabSz="889000">
                <a:lnSpc>
                  <a:spcPct val="90000"/>
                </a:lnSpc>
                <a:spcBef>
                  <a:spcPct val="0"/>
                </a:spcBef>
                <a:spcAft>
                  <a:spcPct val="15000"/>
                </a:spcAft>
                <a:buChar char="••"/>
              </a:pPr>
              <a:r>
                <a:rPr lang="en-CA" sz="2400" kern="1200" dirty="0" smtClean="0"/>
                <a:t>AFC can demonstrate compliance for accreditation requirements</a:t>
              </a:r>
              <a:endParaRPr lang="en-US" sz="2400" kern="1200" dirty="0"/>
            </a:p>
          </p:txBody>
        </p:sp>
      </p:grpSp>
      <p:pic>
        <p:nvPicPr>
          <p:cNvPr id="45" name="Picture 44"/>
          <p:cNvPicPr/>
          <p:nvPr/>
        </p:nvPicPr>
        <p:blipFill>
          <a:blip r:embed="rId2">
            <a:extLst>
              <a:ext uri="{28A0092B-C50C-407E-A947-70E740481C1C}">
                <a14:useLocalDpi xmlns:a14="http://schemas.microsoft.com/office/drawing/2010/main" val="0"/>
              </a:ext>
            </a:extLst>
          </a:blip>
          <a:srcRect/>
          <a:stretch>
            <a:fillRect/>
          </a:stretch>
        </p:blipFill>
        <p:spPr bwMode="auto">
          <a:xfrm>
            <a:off x="15843733" y="12174997"/>
            <a:ext cx="5591175" cy="4695825"/>
          </a:xfrm>
          <a:prstGeom prst="rect">
            <a:avLst/>
          </a:prstGeom>
          <a:noFill/>
          <a:ln>
            <a:noFill/>
          </a:ln>
        </p:spPr>
      </p:pic>
      <p:graphicFrame>
        <p:nvGraphicFramePr>
          <p:cNvPr id="46" name="Table 45"/>
          <p:cNvGraphicFramePr>
            <a:graphicFrameLocks noGrp="1"/>
          </p:cNvGraphicFramePr>
          <p:nvPr>
            <p:extLst>
              <p:ext uri="{D42A27DB-BD31-4B8C-83A1-F6EECF244321}">
                <p14:modId xmlns:p14="http://schemas.microsoft.com/office/powerpoint/2010/main" val="1432054476"/>
              </p:ext>
            </p:extLst>
          </p:nvPr>
        </p:nvGraphicFramePr>
        <p:xfrm>
          <a:off x="16221441" y="23582729"/>
          <a:ext cx="4835755" cy="3781042"/>
        </p:xfrm>
        <a:graphic>
          <a:graphicData uri="http://schemas.openxmlformats.org/drawingml/2006/table">
            <a:tbl>
              <a:tblPr firstRow="1" firstCol="1" bandRow="1">
                <a:tableStyleId>{5C22544A-7EE6-4342-B048-85BDC9FD1C3A}</a:tableStyleId>
              </a:tblPr>
              <a:tblGrid>
                <a:gridCol w="3613142"/>
                <a:gridCol w="1222613"/>
              </a:tblGrid>
              <a:tr h="311608">
                <a:tc>
                  <a:txBody>
                    <a:bodyPr/>
                    <a:lstStyle/>
                    <a:p>
                      <a:pPr>
                        <a:lnSpc>
                          <a:spcPct val="115000"/>
                        </a:lnSpc>
                        <a:spcAft>
                          <a:spcPts val="0"/>
                        </a:spcAft>
                      </a:pPr>
                      <a:r>
                        <a:rPr lang="en-US" sz="1800" dirty="0">
                          <a:effectLst/>
                        </a:rPr>
                        <a:t>Direct Client Care</a:t>
                      </a:r>
                      <a:endParaRPr lang="en-US" sz="18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1800">
                          <a:effectLst/>
                        </a:rPr>
                        <a:t>Number </a:t>
                      </a:r>
                      <a:endParaRPr lang="en-US" sz="1800">
                        <a:effectLst/>
                        <a:latin typeface="Calibri"/>
                        <a:ea typeface="Calibri"/>
                        <a:cs typeface="Times New Roman"/>
                      </a:endParaRPr>
                    </a:p>
                  </a:txBody>
                  <a:tcPr marL="68580" marR="68580" marT="0" marB="0"/>
                </a:tc>
              </a:tr>
              <a:tr h="642645">
                <a:tc>
                  <a:txBody>
                    <a:bodyPr/>
                    <a:lstStyle/>
                    <a:p>
                      <a:pPr>
                        <a:lnSpc>
                          <a:spcPct val="115000"/>
                        </a:lnSpc>
                        <a:spcAft>
                          <a:spcPts val="0"/>
                        </a:spcAft>
                      </a:pPr>
                      <a:r>
                        <a:rPr lang="en-US" sz="1800" dirty="0">
                          <a:effectLst/>
                        </a:rPr>
                        <a:t>ADL Assessment (Showering,</a:t>
                      </a:r>
                    </a:p>
                    <a:p>
                      <a:pPr>
                        <a:lnSpc>
                          <a:spcPct val="115000"/>
                        </a:lnSpc>
                        <a:spcAft>
                          <a:spcPts val="0"/>
                        </a:spcAft>
                      </a:pPr>
                      <a:r>
                        <a:rPr lang="en-US" sz="1800" dirty="0">
                          <a:effectLst/>
                        </a:rPr>
                        <a:t>Kitchen, Bathing)</a:t>
                      </a:r>
                      <a:endParaRPr lang="en-US" sz="18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1800">
                          <a:effectLst/>
                        </a:rPr>
                        <a:t>167</a:t>
                      </a:r>
                      <a:endParaRPr lang="en-US" sz="1800">
                        <a:effectLst/>
                        <a:latin typeface="Calibri"/>
                        <a:ea typeface="Calibri"/>
                        <a:cs typeface="Times New Roman"/>
                      </a:endParaRPr>
                    </a:p>
                  </a:txBody>
                  <a:tcPr marL="68580" marR="68580" marT="0" marB="0"/>
                </a:tc>
              </a:tr>
              <a:tr h="311608">
                <a:tc>
                  <a:txBody>
                    <a:bodyPr/>
                    <a:lstStyle/>
                    <a:p>
                      <a:pPr>
                        <a:lnSpc>
                          <a:spcPct val="115000"/>
                        </a:lnSpc>
                        <a:spcAft>
                          <a:spcPts val="0"/>
                        </a:spcAft>
                      </a:pPr>
                      <a:r>
                        <a:rPr lang="en-US" sz="1800">
                          <a:effectLst/>
                        </a:rPr>
                        <a:t>Transfer Training </a:t>
                      </a:r>
                      <a:endParaRPr lang="en-US" sz="1800">
                        <a:effectLst/>
                        <a:latin typeface="Calibri"/>
                        <a:ea typeface="Calibri"/>
                        <a:cs typeface="Times New Roman"/>
                      </a:endParaRPr>
                    </a:p>
                  </a:txBody>
                  <a:tcPr marL="68580" marR="68580" marT="0" marB="0"/>
                </a:tc>
                <a:tc>
                  <a:txBody>
                    <a:bodyPr/>
                    <a:lstStyle/>
                    <a:p>
                      <a:pPr>
                        <a:lnSpc>
                          <a:spcPct val="115000"/>
                        </a:lnSpc>
                        <a:spcAft>
                          <a:spcPts val="0"/>
                        </a:spcAft>
                      </a:pPr>
                      <a:r>
                        <a:rPr lang="en-US" sz="1800">
                          <a:effectLst/>
                        </a:rPr>
                        <a:t>100</a:t>
                      </a:r>
                      <a:endParaRPr lang="en-US" sz="1800">
                        <a:effectLst/>
                        <a:latin typeface="Calibri"/>
                        <a:ea typeface="Calibri"/>
                        <a:cs typeface="Times New Roman"/>
                      </a:endParaRPr>
                    </a:p>
                  </a:txBody>
                  <a:tcPr marL="68580" marR="68580" marT="0" marB="0"/>
                </a:tc>
              </a:tr>
              <a:tr h="311608">
                <a:tc>
                  <a:txBody>
                    <a:bodyPr/>
                    <a:lstStyle/>
                    <a:p>
                      <a:pPr>
                        <a:lnSpc>
                          <a:spcPct val="115000"/>
                        </a:lnSpc>
                        <a:spcAft>
                          <a:spcPts val="0"/>
                        </a:spcAft>
                      </a:pPr>
                      <a:r>
                        <a:rPr lang="en-US" sz="1800">
                          <a:effectLst/>
                        </a:rPr>
                        <a:t>Chart Review </a:t>
                      </a:r>
                      <a:endParaRPr lang="en-US" sz="1800">
                        <a:effectLst/>
                        <a:latin typeface="Calibri"/>
                        <a:ea typeface="Calibri"/>
                        <a:cs typeface="Times New Roman"/>
                      </a:endParaRPr>
                    </a:p>
                  </a:txBody>
                  <a:tcPr marL="68580" marR="68580" marT="0" marB="0"/>
                </a:tc>
                <a:tc>
                  <a:txBody>
                    <a:bodyPr/>
                    <a:lstStyle/>
                    <a:p>
                      <a:pPr>
                        <a:lnSpc>
                          <a:spcPct val="115000"/>
                        </a:lnSpc>
                        <a:spcAft>
                          <a:spcPts val="0"/>
                        </a:spcAft>
                      </a:pPr>
                      <a:r>
                        <a:rPr lang="en-US" sz="1800">
                          <a:effectLst/>
                        </a:rPr>
                        <a:t>55</a:t>
                      </a:r>
                      <a:endParaRPr lang="en-US" sz="1800">
                        <a:effectLst/>
                        <a:latin typeface="Calibri"/>
                        <a:ea typeface="Calibri"/>
                        <a:cs typeface="Times New Roman"/>
                      </a:endParaRPr>
                    </a:p>
                  </a:txBody>
                  <a:tcPr marL="68580" marR="68580" marT="0" marB="0"/>
                </a:tc>
              </a:tr>
              <a:tr h="930121">
                <a:tc>
                  <a:txBody>
                    <a:bodyPr/>
                    <a:lstStyle/>
                    <a:p>
                      <a:pPr>
                        <a:lnSpc>
                          <a:spcPct val="115000"/>
                        </a:lnSpc>
                        <a:spcAft>
                          <a:spcPts val="0"/>
                        </a:spcAft>
                      </a:pPr>
                      <a:r>
                        <a:rPr lang="en-US" sz="1800">
                          <a:effectLst/>
                        </a:rPr>
                        <a:t>Ambulation Assessment (Balance,</a:t>
                      </a:r>
                    </a:p>
                    <a:p>
                      <a:pPr>
                        <a:lnSpc>
                          <a:spcPct val="115000"/>
                        </a:lnSpc>
                        <a:spcAft>
                          <a:spcPts val="0"/>
                        </a:spcAft>
                      </a:pPr>
                      <a:r>
                        <a:rPr lang="en-US" sz="1800">
                          <a:effectLst/>
                        </a:rPr>
                        <a:t>Intervention)</a:t>
                      </a:r>
                      <a:endParaRPr lang="en-US" sz="1800">
                        <a:effectLst/>
                        <a:latin typeface="Calibri"/>
                        <a:ea typeface="Calibri"/>
                        <a:cs typeface="Times New Roman"/>
                      </a:endParaRPr>
                    </a:p>
                  </a:txBody>
                  <a:tcPr marL="68580" marR="68580" marT="0" marB="0"/>
                </a:tc>
                <a:tc>
                  <a:txBody>
                    <a:bodyPr/>
                    <a:lstStyle/>
                    <a:p>
                      <a:pPr>
                        <a:lnSpc>
                          <a:spcPct val="115000"/>
                        </a:lnSpc>
                        <a:spcAft>
                          <a:spcPts val="0"/>
                        </a:spcAft>
                      </a:pPr>
                      <a:r>
                        <a:rPr lang="en-US" sz="1800">
                          <a:effectLst/>
                        </a:rPr>
                        <a:t>44</a:t>
                      </a:r>
                      <a:endParaRPr lang="en-US" sz="1800">
                        <a:effectLst/>
                        <a:latin typeface="Calibri"/>
                        <a:ea typeface="Calibri"/>
                        <a:cs typeface="Times New Roman"/>
                      </a:endParaRPr>
                    </a:p>
                  </a:txBody>
                  <a:tcPr marL="68580" marR="68580" marT="0" marB="0"/>
                </a:tc>
              </a:tr>
              <a:tr h="311608">
                <a:tc>
                  <a:txBody>
                    <a:bodyPr/>
                    <a:lstStyle/>
                    <a:p>
                      <a:pPr>
                        <a:lnSpc>
                          <a:spcPct val="115000"/>
                        </a:lnSpc>
                        <a:spcAft>
                          <a:spcPts val="0"/>
                        </a:spcAft>
                      </a:pPr>
                      <a:r>
                        <a:rPr lang="en-US" sz="1800">
                          <a:effectLst/>
                        </a:rPr>
                        <a:t>Cognitive intervention sessions</a:t>
                      </a:r>
                      <a:endParaRPr lang="en-US" sz="1800">
                        <a:effectLst/>
                        <a:latin typeface="Calibri"/>
                        <a:ea typeface="Calibri"/>
                        <a:cs typeface="Times New Roman"/>
                      </a:endParaRPr>
                    </a:p>
                  </a:txBody>
                  <a:tcPr marL="68580" marR="68580" marT="0" marB="0"/>
                </a:tc>
                <a:tc>
                  <a:txBody>
                    <a:bodyPr/>
                    <a:lstStyle/>
                    <a:p>
                      <a:pPr>
                        <a:lnSpc>
                          <a:spcPct val="115000"/>
                        </a:lnSpc>
                        <a:spcAft>
                          <a:spcPts val="0"/>
                        </a:spcAft>
                      </a:pPr>
                      <a:r>
                        <a:rPr lang="en-US" sz="1800">
                          <a:effectLst/>
                        </a:rPr>
                        <a:t>46</a:t>
                      </a:r>
                      <a:endParaRPr lang="en-US" sz="1800">
                        <a:effectLst/>
                        <a:latin typeface="Calibri"/>
                        <a:ea typeface="Calibri"/>
                        <a:cs typeface="Times New Roman"/>
                      </a:endParaRPr>
                    </a:p>
                  </a:txBody>
                  <a:tcPr marL="68580" marR="68580" marT="0" marB="0"/>
                </a:tc>
              </a:tr>
              <a:tr h="311608">
                <a:tc>
                  <a:txBody>
                    <a:bodyPr/>
                    <a:lstStyle/>
                    <a:p>
                      <a:pPr>
                        <a:lnSpc>
                          <a:spcPct val="115000"/>
                        </a:lnSpc>
                        <a:spcAft>
                          <a:spcPts val="0"/>
                        </a:spcAft>
                      </a:pPr>
                      <a:r>
                        <a:rPr lang="en-US" sz="1800">
                          <a:effectLst/>
                        </a:rPr>
                        <a:t>Cognitive intervention sessions</a:t>
                      </a:r>
                      <a:endParaRPr lang="en-US" sz="1800">
                        <a:effectLst/>
                        <a:latin typeface="Calibri"/>
                        <a:ea typeface="Calibri"/>
                        <a:cs typeface="Times New Roman"/>
                      </a:endParaRPr>
                    </a:p>
                  </a:txBody>
                  <a:tcPr marL="68580" marR="68580" marT="0" marB="0"/>
                </a:tc>
                <a:tc>
                  <a:txBody>
                    <a:bodyPr/>
                    <a:lstStyle/>
                    <a:p>
                      <a:pPr>
                        <a:lnSpc>
                          <a:spcPct val="115000"/>
                        </a:lnSpc>
                        <a:spcAft>
                          <a:spcPts val="0"/>
                        </a:spcAft>
                      </a:pPr>
                      <a:r>
                        <a:rPr lang="en-US" sz="1800">
                          <a:effectLst/>
                        </a:rPr>
                        <a:t>44</a:t>
                      </a:r>
                      <a:endParaRPr lang="en-US" sz="1800">
                        <a:effectLst/>
                        <a:latin typeface="Calibri"/>
                        <a:ea typeface="Calibri"/>
                        <a:cs typeface="Times New Roman"/>
                      </a:endParaRPr>
                    </a:p>
                  </a:txBody>
                  <a:tcPr marL="68580" marR="68580" marT="0" marB="0"/>
                </a:tc>
              </a:tr>
              <a:tr h="311608">
                <a:tc>
                  <a:txBody>
                    <a:bodyPr/>
                    <a:lstStyle/>
                    <a:p>
                      <a:pPr>
                        <a:lnSpc>
                          <a:spcPct val="115000"/>
                        </a:lnSpc>
                        <a:spcAft>
                          <a:spcPts val="0"/>
                        </a:spcAft>
                      </a:pPr>
                      <a:r>
                        <a:rPr lang="en-US" sz="1800">
                          <a:effectLst/>
                        </a:rPr>
                        <a:t>Determining Equipment needs</a:t>
                      </a:r>
                      <a:endParaRPr lang="en-US" sz="1800">
                        <a:effectLst/>
                        <a:latin typeface="Calibri"/>
                        <a:ea typeface="Calibri"/>
                        <a:cs typeface="Times New Roman"/>
                      </a:endParaRPr>
                    </a:p>
                  </a:txBody>
                  <a:tcPr marL="68580" marR="68580" marT="0" marB="0"/>
                </a:tc>
                <a:tc>
                  <a:txBody>
                    <a:bodyPr/>
                    <a:lstStyle/>
                    <a:p>
                      <a:pPr>
                        <a:lnSpc>
                          <a:spcPct val="115000"/>
                        </a:lnSpc>
                        <a:spcAft>
                          <a:spcPts val="0"/>
                        </a:spcAft>
                      </a:pPr>
                      <a:r>
                        <a:rPr lang="en-US" sz="1800">
                          <a:effectLst/>
                        </a:rPr>
                        <a:t>33</a:t>
                      </a:r>
                      <a:endParaRPr lang="en-US" sz="1800">
                        <a:effectLst/>
                        <a:latin typeface="Calibri"/>
                        <a:ea typeface="Calibri"/>
                        <a:cs typeface="Times New Roman"/>
                      </a:endParaRPr>
                    </a:p>
                  </a:txBody>
                  <a:tcPr marL="68580" marR="68580" marT="0" marB="0"/>
                </a:tc>
              </a:tr>
              <a:tr h="311608">
                <a:tc>
                  <a:txBody>
                    <a:bodyPr/>
                    <a:lstStyle/>
                    <a:p>
                      <a:pPr>
                        <a:lnSpc>
                          <a:spcPct val="115000"/>
                        </a:lnSpc>
                        <a:spcAft>
                          <a:spcPts val="0"/>
                        </a:spcAft>
                      </a:pPr>
                      <a:r>
                        <a:rPr lang="en-US" sz="1800" dirty="0">
                          <a:effectLst/>
                        </a:rPr>
                        <a:t>Initial Interviews</a:t>
                      </a:r>
                      <a:endParaRPr lang="en-US" sz="18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1800" dirty="0">
                          <a:effectLst/>
                        </a:rPr>
                        <a:t>33</a:t>
                      </a:r>
                      <a:endParaRPr lang="en-US" sz="1800" dirty="0">
                        <a:effectLst/>
                        <a:latin typeface="Calibri"/>
                        <a:ea typeface="Calibri"/>
                        <a:cs typeface="Times New Roman"/>
                      </a:endParaRPr>
                    </a:p>
                  </a:txBody>
                  <a:tcPr marL="68580" marR="68580" marT="0" marB="0"/>
                </a:tc>
              </a:tr>
            </a:tbl>
          </a:graphicData>
        </a:graphic>
      </p:graphicFrame>
      <p:graphicFrame>
        <p:nvGraphicFramePr>
          <p:cNvPr id="47" name="Table 46"/>
          <p:cNvGraphicFramePr>
            <a:graphicFrameLocks noGrp="1"/>
          </p:cNvGraphicFramePr>
          <p:nvPr>
            <p:extLst>
              <p:ext uri="{D42A27DB-BD31-4B8C-83A1-F6EECF244321}">
                <p14:modId xmlns:p14="http://schemas.microsoft.com/office/powerpoint/2010/main" val="711677592"/>
              </p:ext>
            </p:extLst>
          </p:nvPr>
        </p:nvGraphicFramePr>
        <p:xfrm>
          <a:off x="16817704" y="27612152"/>
          <a:ext cx="3643234" cy="2839212"/>
        </p:xfrm>
        <a:graphic>
          <a:graphicData uri="http://schemas.openxmlformats.org/drawingml/2006/table">
            <a:tbl>
              <a:tblPr firstRow="1" firstCol="1" bandRow="1">
                <a:tableStyleId>{5C22544A-7EE6-4342-B048-85BDC9FD1C3A}</a:tableStyleId>
              </a:tblPr>
              <a:tblGrid>
                <a:gridCol w="2051748"/>
                <a:gridCol w="1591486"/>
              </a:tblGrid>
              <a:tr h="755757">
                <a:tc>
                  <a:txBody>
                    <a:bodyPr/>
                    <a:lstStyle/>
                    <a:p>
                      <a:pPr>
                        <a:lnSpc>
                          <a:spcPct val="115000"/>
                        </a:lnSpc>
                        <a:spcAft>
                          <a:spcPts val="0"/>
                        </a:spcAft>
                      </a:pPr>
                      <a:r>
                        <a:rPr lang="en-US" sz="1800" dirty="0">
                          <a:effectLst/>
                        </a:rPr>
                        <a:t>Trainee Name </a:t>
                      </a:r>
                      <a:endParaRPr lang="en-US" sz="18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1800" dirty="0">
                          <a:effectLst/>
                        </a:rPr>
                        <a:t>Activity Count- Direct Client Care</a:t>
                      </a:r>
                      <a:endParaRPr lang="en-US" sz="1800" dirty="0">
                        <a:effectLst/>
                        <a:latin typeface="Calibri"/>
                        <a:ea typeface="Calibri"/>
                        <a:cs typeface="Times New Roman"/>
                      </a:endParaRPr>
                    </a:p>
                  </a:txBody>
                  <a:tcPr marL="68580" marR="68580" marT="0" marB="0"/>
                </a:tc>
              </a:tr>
              <a:tr h="251919">
                <a:tc>
                  <a:txBody>
                    <a:bodyPr/>
                    <a:lstStyle/>
                    <a:p>
                      <a:pPr>
                        <a:lnSpc>
                          <a:spcPct val="115000"/>
                        </a:lnSpc>
                        <a:spcAft>
                          <a:spcPts val="0"/>
                        </a:spcAft>
                      </a:pPr>
                      <a:r>
                        <a:rPr lang="en-US" sz="1800" dirty="0" smtClean="0">
                          <a:effectLst/>
                        </a:rPr>
                        <a:t>Student 1</a:t>
                      </a:r>
                      <a:endParaRPr lang="en-US" sz="1800" dirty="0">
                        <a:effectLst/>
                      </a:endParaRPr>
                    </a:p>
                  </a:txBody>
                  <a:tcPr marL="68580" marR="68580" marT="0" marB="0"/>
                </a:tc>
                <a:tc>
                  <a:txBody>
                    <a:bodyPr/>
                    <a:lstStyle/>
                    <a:p>
                      <a:pPr>
                        <a:lnSpc>
                          <a:spcPct val="115000"/>
                        </a:lnSpc>
                        <a:spcAft>
                          <a:spcPts val="0"/>
                        </a:spcAft>
                      </a:pPr>
                      <a:r>
                        <a:rPr lang="en-US" sz="1800">
                          <a:effectLst/>
                        </a:rPr>
                        <a:t>174</a:t>
                      </a:r>
                      <a:endParaRPr lang="en-US" sz="1800">
                        <a:effectLst/>
                        <a:latin typeface="Calibri"/>
                        <a:ea typeface="Calibri"/>
                        <a:cs typeface="Times New Roman"/>
                      </a:endParaRPr>
                    </a:p>
                  </a:txBody>
                  <a:tcPr marL="68580" marR="68580" marT="0" marB="0"/>
                </a:tc>
              </a:tr>
              <a:tr h="251919">
                <a:tc>
                  <a:txBody>
                    <a:bodyPr/>
                    <a:lstStyle/>
                    <a:p>
                      <a:pPr>
                        <a:lnSpc>
                          <a:spcPct val="115000"/>
                        </a:lnSpc>
                        <a:spcAft>
                          <a:spcPts val="0"/>
                        </a:spcAft>
                      </a:pPr>
                      <a:r>
                        <a:rPr lang="en-US" sz="1800" dirty="0" smtClean="0">
                          <a:effectLst/>
                        </a:rPr>
                        <a:t>Student 2</a:t>
                      </a:r>
                    </a:p>
                  </a:txBody>
                  <a:tcPr marL="68580" marR="68580" marT="0" marB="0"/>
                </a:tc>
                <a:tc>
                  <a:txBody>
                    <a:bodyPr/>
                    <a:lstStyle/>
                    <a:p>
                      <a:pPr>
                        <a:lnSpc>
                          <a:spcPct val="115000"/>
                        </a:lnSpc>
                        <a:spcAft>
                          <a:spcPts val="0"/>
                        </a:spcAft>
                      </a:pPr>
                      <a:r>
                        <a:rPr lang="en-US" sz="1800">
                          <a:effectLst/>
                        </a:rPr>
                        <a:t>118</a:t>
                      </a:r>
                      <a:endParaRPr lang="en-US" sz="1800">
                        <a:effectLst/>
                        <a:latin typeface="Calibri"/>
                        <a:ea typeface="Calibri"/>
                        <a:cs typeface="Times New Roman"/>
                      </a:endParaRPr>
                    </a:p>
                  </a:txBody>
                  <a:tcPr marL="68580" marR="68580" marT="0" marB="0"/>
                </a:tc>
              </a:tr>
              <a:tr h="251919">
                <a:tc>
                  <a:txBody>
                    <a:bodyPr/>
                    <a:lstStyle/>
                    <a:p>
                      <a:pPr>
                        <a:lnSpc>
                          <a:spcPct val="115000"/>
                        </a:lnSpc>
                        <a:spcAft>
                          <a:spcPts val="0"/>
                        </a:spcAft>
                      </a:pPr>
                      <a:r>
                        <a:rPr lang="en-US" sz="1800" dirty="0" smtClean="0">
                          <a:effectLst/>
                        </a:rPr>
                        <a:t>Student 3</a:t>
                      </a:r>
                      <a:endParaRPr lang="en-US" sz="1800" dirty="0">
                        <a:effectLst/>
                      </a:endParaRPr>
                    </a:p>
                  </a:txBody>
                  <a:tcPr marL="68580" marR="68580" marT="0" marB="0"/>
                </a:tc>
                <a:tc>
                  <a:txBody>
                    <a:bodyPr/>
                    <a:lstStyle/>
                    <a:p>
                      <a:pPr>
                        <a:lnSpc>
                          <a:spcPct val="115000"/>
                        </a:lnSpc>
                        <a:spcAft>
                          <a:spcPts val="0"/>
                        </a:spcAft>
                      </a:pPr>
                      <a:r>
                        <a:rPr lang="en-US" sz="1800" dirty="0">
                          <a:effectLst/>
                        </a:rPr>
                        <a:t>194</a:t>
                      </a:r>
                      <a:endParaRPr lang="en-US" sz="1800" dirty="0">
                        <a:effectLst/>
                        <a:latin typeface="Calibri"/>
                        <a:ea typeface="Calibri"/>
                        <a:cs typeface="Times New Roman"/>
                      </a:endParaRPr>
                    </a:p>
                  </a:txBody>
                  <a:tcPr marL="68580" marR="68580" marT="0" marB="0"/>
                </a:tc>
              </a:tr>
              <a:tr h="251919">
                <a:tc>
                  <a:txBody>
                    <a:bodyPr/>
                    <a:lstStyle/>
                    <a:p>
                      <a:pPr>
                        <a:lnSpc>
                          <a:spcPct val="115000"/>
                        </a:lnSpc>
                        <a:spcAft>
                          <a:spcPts val="0"/>
                        </a:spcAft>
                      </a:pPr>
                      <a:r>
                        <a:rPr lang="en-US" sz="1800" dirty="0" smtClean="0">
                          <a:effectLst/>
                        </a:rPr>
                        <a:t>Student 4</a:t>
                      </a:r>
                      <a:endParaRPr lang="en-US" sz="18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1800" dirty="0" smtClean="0">
                          <a:effectLst/>
                        </a:rPr>
                        <a:t>150</a:t>
                      </a:r>
                      <a:endParaRPr lang="en-US" sz="1800" dirty="0">
                        <a:effectLst/>
                      </a:endParaRPr>
                    </a:p>
                  </a:txBody>
                  <a:tcPr marL="68580" marR="68580" marT="0" marB="0"/>
                </a:tc>
              </a:tr>
              <a:tr h="251919">
                <a:tc>
                  <a:txBody>
                    <a:bodyPr/>
                    <a:lstStyle/>
                    <a:p>
                      <a:pPr>
                        <a:lnSpc>
                          <a:spcPct val="115000"/>
                        </a:lnSpc>
                        <a:spcAft>
                          <a:spcPts val="0"/>
                        </a:spcAft>
                      </a:pPr>
                      <a:r>
                        <a:rPr lang="en-US" sz="1800" dirty="0" smtClean="0">
                          <a:effectLst/>
                        </a:rPr>
                        <a:t>Student 5</a:t>
                      </a:r>
                      <a:endParaRPr lang="en-US" sz="18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1800" dirty="0" smtClean="0">
                          <a:effectLst/>
                        </a:rPr>
                        <a:t>44</a:t>
                      </a:r>
                      <a:endParaRPr lang="en-US" sz="1800" dirty="0">
                        <a:effectLst/>
                      </a:endParaRPr>
                    </a:p>
                  </a:txBody>
                  <a:tcPr marL="68580" marR="68580" marT="0" marB="0"/>
                </a:tc>
              </a:tr>
              <a:tr h="251919">
                <a:tc>
                  <a:txBody>
                    <a:bodyPr/>
                    <a:lstStyle/>
                    <a:p>
                      <a:pPr>
                        <a:lnSpc>
                          <a:spcPct val="115000"/>
                        </a:lnSpc>
                        <a:spcAft>
                          <a:spcPts val="0"/>
                        </a:spcAft>
                      </a:pPr>
                      <a:r>
                        <a:rPr lang="en-US" sz="1800" dirty="0" smtClean="0">
                          <a:effectLst/>
                        </a:rPr>
                        <a:t>Student 6</a:t>
                      </a:r>
                    </a:p>
                  </a:txBody>
                  <a:tcPr marL="68580" marR="68580" marT="0" marB="0"/>
                </a:tc>
                <a:tc>
                  <a:txBody>
                    <a:bodyPr/>
                    <a:lstStyle/>
                    <a:p>
                      <a:pPr>
                        <a:lnSpc>
                          <a:spcPct val="115000"/>
                        </a:lnSpc>
                        <a:spcAft>
                          <a:spcPts val="0"/>
                        </a:spcAft>
                      </a:pPr>
                      <a:r>
                        <a:rPr lang="en-US" sz="1800" dirty="0">
                          <a:effectLst/>
                        </a:rPr>
                        <a:t>53</a:t>
                      </a:r>
                      <a:endParaRPr lang="en-US" sz="1800" dirty="0">
                        <a:effectLst/>
                        <a:latin typeface="Calibri"/>
                        <a:ea typeface="Calibri"/>
                        <a:cs typeface="Times New Roman"/>
                      </a:endParaRPr>
                    </a:p>
                  </a:txBody>
                  <a:tcPr marL="68580" marR="68580" marT="0" marB="0"/>
                </a:tc>
              </a:tr>
            </a:tbl>
          </a:graphicData>
        </a:graphic>
      </p:graphicFrame>
      <p:pic>
        <p:nvPicPr>
          <p:cNvPr id="48" name="Picture 47"/>
          <p:cNvPicPr/>
          <p:nvPr/>
        </p:nvPicPr>
        <p:blipFill>
          <a:blip r:embed="rId3">
            <a:extLst>
              <a:ext uri="{28A0092B-C50C-407E-A947-70E740481C1C}">
                <a14:useLocalDpi xmlns:a14="http://schemas.microsoft.com/office/drawing/2010/main" val="0"/>
              </a:ext>
            </a:extLst>
          </a:blip>
          <a:srcRect/>
          <a:stretch>
            <a:fillRect/>
          </a:stretch>
        </p:blipFill>
        <p:spPr bwMode="auto">
          <a:xfrm>
            <a:off x="22458671" y="15354384"/>
            <a:ext cx="5467350" cy="2118476"/>
          </a:xfrm>
          <a:prstGeom prst="rect">
            <a:avLst/>
          </a:prstGeom>
          <a:noFill/>
          <a:ln>
            <a:noFill/>
          </a:ln>
        </p:spPr>
      </p:pic>
      <p:pic>
        <p:nvPicPr>
          <p:cNvPr id="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513633" y="11619781"/>
            <a:ext cx="5412388" cy="33197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1" name="TextBox 50"/>
          <p:cNvSpPr txBox="1"/>
          <p:nvPr/>
        </p:nvSpPr>
        <p:spPr>
          <a:xfrm>
            <a:off x="22458671" y="11691919"/>
            <a:ext cx="507831" cy="1886289"/>
          </a:xfrm>
          <a:prstGeom prst="rect">
            <a:avLst/>
          </a:prstGeom>
          <a:solidFill>
            <a:schemeClr val="bg1"/>
          </a:solidFill>
          <a:ln>
            <a:solidFill>
              <a:schemeClr val="tx1"/>
            </a:solidFill>
          </a:ln>
        </p:spPr>
        <p:txBody>
          <a:bodyPr vert="vert270" wrap="square" rtlCol="0">
            <a:spAutoFit/>
          </a:bodyPr>
          <a:lstStyle/>
          <a:p>
            <a:pPr algn="ctr"/>
            <a:r>
              <a:rPr lang="en-CA" sz="1050" dirty="0" smtClean="0"/>
              <a:t>Level activity was performed at</a:t>
            </a:r>
          </a:p>
          <a:p>
            <a:pPr algn="ctr"/>
            <a:r>
              <a:rPr lang="en-CA" sz="1050" dirty="0" smtClean="0"/>
              <a:t> (supervision to independence)</a:t>
            </a:r>
            <a:endParaRPr lang="en-US" sz="1050" dirty="0"/>
          </a:p>
        </p:txBody>
      </p:sp>
      <p:sp>
        <p:nvSpPr>
          <p:cNvPr id="52" name="Text Placeholder 17"/>
          <p:cNvSpPr>
            <a:spLocks noGrp="1"/>
          </p:cNvSpPr>
          <p:nvPr>
            <p:ph type="body" sz="quarter" idx="31"/>
          </p:nvPr>
        </p:nvSpPr>
        <p:spPr>
          <a:xfrm>
            <a:off x="29909273" y="7365943"/>
            <a:ext cx="12801600" cy="680019"/>
          </a:xfrm>
          <a:solidFill>
            <a:schemeClr val="accent6">
              <a:lumMod val="60000"/>
              <a:lumOff val="40000"/>
            </a:schemeClr>
          </a:solidFill>
        </p:spPr>
        <p:txBody>
          <a:bodyPr/>
          <a:lstStyle/>
          <a:p>
            <a:r>
              <a:rPr lang="en-US" sz="4000" cap="none" dirty="0" smtClean="0">
                <a:latin typeface="+mn-lt"/>
              </a:rPr>
              <a:t>Positives</a:t>
            </a:r>
            <a:endParaRPr lang="en-US" sz="4000" cap="none" dirty="0">
              <a:latin typeface="+mn-lt"/>
            </a:endParaRPr>
          </a:p>
        </p:txBody>
      </p:sp>
      <p:sp>
        <p:nvSpPr>
          <p:cNvPr id="53" name="Text Placeholder 17"/>
          <p:cNvSpPr>
            <a:spLocks noGrp="1"/>
          </p:cNvSpPr>
          <p:nvPr>
            <p:ph type="body" sz="quarter" idx="31"/>
          </p:nvPr>
        </p:nvSpPr>
        <p:spPr>
          <a:xfrm>
            <a:off x="29911547" y="14522909"/>
            <a:ext cx="12801600" cy="680019"/>
          </a:xfrm>
          <a:solidFill>
            <a:schemeClr val="accent6">
              <a:lumMod val="60000"/>
              <a:lumOff val="40000"/>
            </a:schemeClr>
          </a:solidFill>
        </p:spPr>
        <p:txBody>
          <a:bodyPr/>
          <a:lstStyle/>
          <a:p>
            <a:r>
              <a:rPr lang="en-US" sz="4000" cap="none" dirty="0" smtClean="0">
                <a:latin typeface="+mn-lt"/>
              </a:rPr>
              <a:t>Challenges</a:t>
            </a:r>
            <a:endParaRPr lang="en-US" sz="4000" cap="none" dirty="0">
              <a:latin typeface="+mn-lt"/>
            </a:endParaRPr>
          </a:p>
        </p:txBody>
      </p:sp>
      <p:pic>
        <p:nvPicPr>
          <p:cNvPr id="6" name="Picture 2" descr="C:\Users\ddrynan\AppData\Local\Microsoft\Windows\Temporary Internet Files\Content.Outlook\04IPBCO6\Crest.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3633" y="838200"/>
            <a:ext cx="2632968" cy="3582876"/>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ddrynan\AppData\Local\Microsoft\Windows\Temporary Internet Files\Content.Outlook\04IPBCO6\UBC Full.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73329" y="30556200"/>
            <a:ext cx="11128271" cy="17129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1198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TS104001551">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6000" dirty="0" err="1" smtClean="0"/>
        </a:defPPr>
      </a:lstStyle>
    </a:txDef>
  </a:objectDefaults>
  <a:extraClrSchemeLst/>
  <a:extLst>
    <a:ext uri="{05A4C25C-085E-4340-85A3-A5531E510DB2}">
      <thm15:themeFamily xmlns="" xmlns:thm15="http://schemas.microsoft.com/office/thememl/2012/main" name="Presentation1" id="{55A68E73-61CB-4542-8C48-DCBB2482A3D5}" vid="{6A3CA63D-1E3C-4681-8668-89277FEB3FEB}"/>
    </a:ext>
  </a:extLst>
</a:theme>
</file>

<file path=ppt/theme/theme2.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1110015-E380-4C53-980C-698226C61C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804</Words>
  <Application>Microsoft Office PowerPoint</Application>
  <PresentationFormat>Custom</PresentationFormat>
  <Paragraphs>101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TS104001551</vt:lpstr>
      <vt:lpstr>Bridging the gap between theory and practice:  Implementation of T-RES for occupational therapy fieldwork placements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2013-09-15T00:45:34Z</dcterms:created>
  <dcterms:modified xsi:type="dcterms:W3CDTF">2013-10-26T18:04:51Z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TC040015519991</vt:lpwstr>
  </property>
</Properties>
</file>