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22" d="100"/>
          <a:sy n="22" d="100"/>
        </p:scale>
        <p:origin x="-750" y="-186"/>
      </p:cViewPr>
      <p:guideLst>
        <p:guide orient="horz" pos="10368"/>
        <p:guide pos="13824"/>
      </p:guideLst>
    </p:cSldViewPr>
  </p:slideViewPr>
  <p:notesTextViewPr>
    <p:cViewPr>
      <p:scale>
        <a:sx n="33" d="100"/>
        <a:sy n="33"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F19ECB-4A10-4868-B74C-C02667B9612E}" type="datetimeFigureOut">
              <a:rPr lang="en-US" smtClean="0"/>
              <a:t>12/15/2011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4AEFE-747A-4A31-88F9-C6A7CF4B0284}" type="slidenum">
              <a:rPr lang="en-US" smtClean="0"/>
              <a:t>‹#›</a:t>
            </a:fld>
            <a:endParaRPr lang="en-US"/>
          </a:p>
        </p:txBody>
      </p:sp>
    </p:spTree>
    <p:extLst>
      <p:ext uri="{BB962C8B-B14F-4D97-AF65-F5344CB8AC3E}">
        <p14:creationId xmlns:p14="http://schemas.microsoft.com/office/powerpoint/2010/main" val="2677521266"/>
      </p:ext>
    </p:extLst>
  </p:cSld>
  <p:clrMap bg1="lt1" tx1="dk1" bg2="lt2" tx2="dk2" accent1="accent1" accent2="accent2" accent3="accent3" accent4="accent4" accent5="accent5" accent6="accent6" hlink="hlink" folHlink="folHlink"/>
  <p:notesStyle>
    <a:lvl1pPr marL="0" algn="l" defTabSz="4389120" rtl="0" eaLnBrk="1" latinLnBrk="0" hangingPunct="1">
      <a:defRPr sz="5800" kern="1200">
        <a:solidFill>
          <a:schemeClr val="tx1"/>
        </a:solidFill>
        <a:latin typeface="+mn-lt"/>
        <a:ea typeface="+mn-ea"/>
        <a:cs typeface="+mn-cs"/>
      </a:defRPr>
    </a:lvl1pPr>
    <a:lvl2pPr marL="2194560" algn="l" defTabSz="4389120" rtl="0" eaLnBrk="1" latinLnBrk="0" hangingPunct="1">
      <a:defRPr sz="5800" kern="1200">
        <a:solidFill>
          <a:schemeClr val="tx1"/>
        </a:solidFill>
        <a:latin typeface="+mn-lt"/>
        <a:ea typeface="+mn-ea"/>
        <a:cs typeface="+mn-cs"/>
      </a:defRPr>
    </a:lvl2pPr>
    <a:lvl3pPr marL="4389120" algn="l" defTabSz="4389120" rtl="0" eaLnBrk="1" latinLnBrk="0" hangingPunct="1">
      <a:defRPr sz="5800" kern="1200">
        <a:solidFill>
          <a:schemeClr val="tx1"/>
        </a:solidFill>
        <a:latin typeface="+mn-lt"/>
        <a:ea typeface="+mn-ea"/>
        <a:cs typeface="+mn-cs"/>
      </a:defRPr>
    </a:lvl3pPr>
    <a:lvl4pPr marL="6583680" algn="l" defTabSz="4389120" rtl="0" eaLnBrk="1" latinLnBrk="0" hangingPunct="1">
      <a:defRPr sz="5800" kern="1200">
        <a:solidFill>
          <a:schemeClr val="tx1"/>
        </a:solidFill>
        <a:latin typeface="+mn-lt"/>
        <a:ea typeface="+mn-ea"/>
        <a:cs typeface="+mn-cs"/>
      </a:defRPr>
    </a:lvl4pPr>
    <a:lvl5pPr marL="8778240" algn="l" defTabSz="4389120" rtl="0" eaLnBrk="1" latinLnBrk="0" hangingPunct="1">
      <a:defRPr sz="5800" kern="1200">
        <a:solidFill>
          <a:schemeClr val="tx1"/>
        </a:solidFill>
        <a:latin typeface="+mn-lt"/>
        <a:ea typeface="+mn-ea"/>
        <a:cs typeface="+mn-cs"/>
      </a:defRPr>
    </a:lvl5pPr>
    <a:lvl6pPr marL="10972800" algn="l" defTabSz="4389120" rtl="0" eaLnBrk="1" latinLnBrk="0" hangingPunct="1">
      <a:defRPr sz="5800" kern="1200">
        <a:solidFill>
          <a:schemeClr val="tx1"/>
        </a:solidFill>
        <a:latin typeface="+mn-lt"/>
        <a:ea typeface="+mn-ea"/>
        <a:cs typeface="+mn-cs"/>
      </a:defRPr>
    </a:lvl6pPr>
    <a:lvl7pPr marL="13167360" algn="l" defTabSz="4389120" rtl="0" eaLnBrk="1" latinLnBrk="0" hangingPunct="1">
      <a:defRPr sz="5800" kern="1200">
        <a:solidFill>
          <a:schemeClr val="tx1"/>
        </a:solidFill>
        <a:latin typeface="+mn-lt"/>
        <a:ea typeface="+mn-ea"/>
        <a:cs typeface="+mn-cs"/>
      </a:defRPr>
    </a:lvl7pPr>
    <a:lvl8pPr marL="15361920" algn="l" defTabSz="4389120" rtl="0" eaLnBrk="1" latinLnBrk="0" hangingPunct="1">
      <a:defRPr sz="5800" kern="1200">
        <a:solidFill>
          <a:schemeClr val="tx1"/>
        </a:solidFill>
        <a:latin typeface="+mn-lt"/>
        <a:ea typeface="+mn-ea"/>
        <a:cs typeface="+mn-cs"/>
      </a:defRPr>
    </a:lvl8pPr>
    <a:lvl9pPr marL="17556480" algn="l" defTabSz="438912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4AEFE-747A-4A31-88F9-C6A7CF4B0284}" type="slidenum">
              <a:rPr lang="en-US" smtClean="0"/>
              <a:t>1</a:t>
            </a:fld>
            <a:endParaRPr lang="en-US"/>
          </a:p>
        </p:txBody>
      </p:sp>
    </p:spTree>
    <p:extLst>
      <p:ext uri="{BB962C8B-B14F-4D97-AF65-F5344CB8AC3E}">
        <p14:creationId xmlns:p14="http://schemas.microsoft.com/office/powerpoint/2010/main" val="97190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7B31F-5691-4A50-A16E-78B560183434}" type="datetimeFigureOut">
              <a:rPr lang="en-US" smtClean="0"/>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44E79-AC7D-48B6-8849-595F8E7FB1B4}" type="slidenum">
              <a:rPr lang="en-US" smtClean="0"/>
              <a:t>‹#›</a:t>
            </a:fld>
            <a:endParaRPr lang="en-US"/>
          </a:p>
        </p:txBody>
      </p:sp>
    </p:spTree>
    <p:extLst>
      <p:ext uri="{BB962C8B-B14F-4D97-AF65-F5344CB8AC3E}">
        <p14:creationId xmlns:p14="http://schemas.microsoft.com/office/powerpoint/2010/main" val="3063693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7B31F-5691-4A50-A16E-78B560183434}" type="datetimeFigureOut">
              <a:rPr lang="en-US" smtClean="0"/>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44E79-AC7D-48B6-8849-595F8E7FB1B4}" type="slidenum">
              <a:rPr lang="en-US" smtClean="0"/>
              <a:t>‹#›</a:t>
            </a:fld>
            <a:endParaRPr lang="en-US"/>
          </a:p>
        </p:txBody>
      </p:sp>
    </p:spTree>
    <p:extLst>
      <p:ext uri="{BB962C8B-B14F-4D97-AF65-F5344CB8AC3E}">
        <p14:creationId xmlns:p14="http://schemas.microsoft.com/office/powerpoint/2010/main" val="360701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7B31F-5691-4A50-A16E-78B560183434}" type="datetimeFigureOut">
              <a:rPr lang="en-US" smtClean="0"/>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44E79-AC7D-48B6-8849-595F8E7FB1B4}" type="slidenum">
              <a:rPr lang="en-US" smtClean="0"/>
              <a:t>‹#›</a:t>
            </a:fld>
            <a:endParaRPr lang="en-US"/>
          </a:p>
        </p:txBody>
      </p:sp>
    </p:spTree>
    <p:extLst>
      <p:ext uri="{BB962C8B-B14F-4D97-AF65-F5344CB8AC3E}">
        <p14:creationId xmlns:p14="http://schemas.microsoft.com/office/powerpoint/2010/main" val="419698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7B31F-5691-4A50-A16E-78B560183434}" type="datetimeFigureOut">
              <a:rPr lang="en-US" smtClean="0"/>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44E79-AC7D-48B6-8849-595F8E7FB1B4}" type="slidenum">
              <a:rPr lang="en-US" smtClean="0"/>
              <a:t>‹#›</a:t>
            </a:fld>
            <a:endParaRPr lang="en-US"/>
          </a:p>
        </p:txBody>
      </p:sp>
    </p:spTree>
    <p:extLst>
      <p:ext uri="{BB962C8B-B14F-4D97-AF65-F5344CB8AC3E}">
        <p14:creationId xmlns:p14="http://schemas.microsoft.com/office/powerpoint/2010/main" val="421518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7B31F-5691-4A50-A16E-78B560183434}" type="datetimeFigureOut">
              <a:rPr lang="en-US" smtClean="0"/>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44E79-AC7D-48B6-8849-595F8E7FB1B4}" type="slidenum">
              <a:rPr lang="en-US" smtClean="0"/>
              <a:t>‹#›</a:t>
            </a:fld>
            <a:endParaRPr lang="en-US"/>
          </a:p>
        </p:txBody>
      </p:sp>
    </p:spTree>
    <p:extLst>
      <p:ext uri="{BB962C8B-B14F-4D97-AF65-F5344CB8AC3E}">
        <p14:creationId xmlns:p14="http://schemas.microsoft.com/office/powerpoint/2010/main" val="292016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7B31F-5691-4A50-A16E-78B560183434}" type="datetimeFigureOut">
              <a:rPr lang="en-US" smtClean="0"/>
              <a:t>12/15/2011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44E79-AC7D-48B6-8849-595F8E7FB1B4}" type="slidenum">
              <a:rPr lang="en-US" smtClean="0"/>
              <a:t>‹#›</a:t>
            </a:fld>
            <a:endParaRPr lang="en-US"/>
          </a:p>
        </p:txBody>
      </p:sp>
    </p:spTree>
    <p:extLst>
      <p:ext uri="{BB962C8B-B14F-4D97-AF65-F5344CB8AC3E}">
        <p14:creationId xmlns:p14="http://schemas.microsoft.com/office/powerpoint/2010/main" val="139570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7B31F-5691-4A50-A16E-78B560183434}" type="datetimeFigureOut">
              <a:rPr lang="en-US" smtClean="0"/>
              <a:t>12/15/2011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944E79-AC7D-48B6-8849-595F8E7FB1B4}" type="slidenum">
              <a:rPr lang="en-US" smtClean="0"/>
              <a:t>‹#›</a:t>
            </a:fld>
            <a:endParaRPr lang="en-US"/>
          </a:p>
        </p:txBody>
      </p:sp>
    </p:spTree>
    <p:extLst>
      <p:ext uri="{BB962C8B-B14F-4D97-AF65-F5344CB8AC3E}">
        <p14:creationId xmlns:p14="http://schemas.microsoft.com/office/powerpoint/2010/main" val="14027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7B31F-5691-4A50-A16E-78B560183434}" type="datetimeFigureOut">
              <a:rPr lang="en-US" smtClean="0"/>
              <a:t>12/15/2011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944E79-AC7D-48B6-8849-595F8E7FB1B4}" type="slidenum">
              <a:rPr lang="en-US" smtClean="0"/>
              <a:t>‹#›</a:t>
            </a:fld>
            <a:endParaRPr lang="en-US"/>
          </a:p>
        </p:txBody>
      </p:sp>
    </p:spTree>
    <p:extLst>
      <p:ext uri="{BB962C8B-B14F-4D97-AF65-F5344CB8AC3E}">
        <p14:creationId xmlns:p14="http://schemas.microsoft.com/office/powerpoint/2010/main" val="121105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7B31F-5691-4A50-A16E-78B560183434}" type="datetimeFigureOut">
              <a:rPr lang="en-US" smtClean="0"/>
              <a:t>12/15/2011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944E79-AC7D-48B6-8849-595F8E7FB1B4}" type="slidenum">
              <a:rPr lang="en-US" smtClean="0"/>
              <a:t>‹#›</a:t>
            </a:fld>
            <a:endParaRPr lang="en-US"/>
          </a:p>
        </p:txBody>
      </p:sp>
    </p:spTree>
    <p:extLst>
      <p:ext uri="{BB962C8B-B14F-4D97-AF65-F5344CB8AC3E}">
        <p14:creationId xmlns:p14="http://schemas.microsoft.com/office/powerpoint/2010/main" val="134462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7B31F-5691-4A50-A16E-78B560183434}" type="datetimeFigureOut">
              <a:rPr lang="en-US" smtClean="0"/>
              <a:t>12/15/2011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44E79-AC7D-48B6-8849-595F8E7FB1B4}" type="slidenum">
              <a:rPr lang="en-US" smtClean="0"/>
              <a:t>‹#›</a:t>
            </a:fld>
            <a:endParaRPr lang="en-US"/>
          </a:p>
        </p:txBody>
      </p:sp>
    </p:spTree>
    <p:extLst>
      <p:ext uri="{BB962C8B-B14F-4D97-AF65-F5344CB8AC3E}">
        <p14:creationId xmlns:p14="http://schemas.microsoft.com/office/powerpoint/2010/main" val="376024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7B31F-5691-4A50-A16E-78B560183434}" type="datetimeFigureOut">
              <a:rPr lang="en-US" smtClean="0"/>
              <a:t>12/15/2011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44E79-AC7D-48B6-8849-595F8E7FB1B4}" type="slidenum">
              <a:rPr lang="en-US" smtClean="0"/>
              <a:t>‹#›</a:t>
            </a:fld>
            <a:endParaRPr lang="en-US"/>
          </a:p>
        </p:txBody>
      </p:sp>
    </p:spTree>
    <p:extLst>
      <p:ext uri="{BB962C8B-B14F-4D97-AF65-F5344CB8AC3E}">
        <p14:creationId xmlns:p14="http://schemas.microsoft.com/office/powerpoint/2010/main" val="128707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027B31F-5691-4A50-A16E-78B560183434}" type="datetimeFigureOut">
              <a:rPr lang="en-US" smtClean="0"/>
              <a:t>12/15/2011</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34944E79-AC7D-48B6-8849-595F8E7FB1B4}" type="slidenum">
              <a:rPr lang="en-US" smtClean="0"/>
              <a:t>‹#›</a:t>
            </a:fld>
            <a:endParaRPr lang="en-US"/>
          </a:p>
        </p:txBody>
      </p:sp>
    </p:spTree>
    <p:extLst>
      <p:ext uri="{BB962C8B-B14F-4D97-AF65-F5344CB8AC3E}">
        <p14:creationId xmlns:p14="http://schemas.microsoft.com/office/powerpoint/2010/main" val="235697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3891200" cy="5638800"/>
          </a:xfrm>
          <a:solidFill>
            <a:schemeClr val="tx2"/>
          </a:solidFill>
        </p:spPr>
        <p:txBody>
          <a:bodyPr/>
          <a:lstStyle/>
          <a:p>
            <a:r>
              <a:rPr lang="en-US" spc="1000" dirty="0" smtClean="0">
                <a:solidFill>
                  <a:schemeClr val="bg1"/>
                </a:solidFill>
                <a:latin typeface="Whitney Bold" pitchFamily="50" charset="0"/>
              </a:rPr>
              <a:t> Student Directed Seminars</a:t>
            </a:r>
            <a:endParaRPr lang="en-US" spc="1000" dirty="0">
              <a:solidFill>
                <a:schemeClr val="bg1"/>
              </a:solidFill>
              <a:latin typeface="Whitney Bold" pitchFamily="50" charset="0"/>
            </a:endParaRPr>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5576455"/>
            <a:ext cx="43891200" cy="22860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04314" y="29493388"/>
            <a:ext cx="34148486" cy="2739211"/>
          </a:xfrm>
          <a:prstGeom prst="rect">
            <a:avLst/>
          </a:prstGeom>
          <a:noFill/>
        </p:spPr>
        <p:txBody>
          <a:bodyPr wrap="square" rtlCol="0">
            <a:spAutoFit/>
          </a:bodyPr>
          <a:lstStyle/>
          <a:p>
            <a:r>
              <a:rPr lang="en-US" dirty="0" smtClean="0">
                <a:solidFill>
                  <a:schemeClr val="tx2"/>
                </a:solidFill>
                <a:latin typeface="Whitney Bold" pitchFamily="50" charset="0"/>
              </a:rPr>
              <a:t>For more information:     studentdirectedseminars.ubc.ca</a:t>
            </a:r>
          </a:p>
          <a:p>
            <a:r>
              <a:rPr lang="en-US" dirty="0">
                <a:solidFill>
                  <a:schemeClr val="tx2"/>
                </a:solidFill>
                <a:latin typeface="Whitney Bold" pitchFamily="50" charset="0"/>
              </a:rPr>
              <a:t>	</a:t>
            </a:r>
            <a:r>
              <a:rPr lang="en-US" dirty="0" smtClean="0">
                <a:solidFill>
                  <a:schemeClr val="tx2"/>
                </a:solidFill>
                <a:latin typeface="Whitney Bold" pitchFamily="50" charset="0"/>
              </a:rPr>
              <a:t>	           sds.coordinator@ubc.ca  </a:t>
            </a:r>
            <a:endParaRPr lang="en-US" dirty="0">
              <a:solidFill>
                <a:schemeClr val="tx2"/>
              </a:solidFill>
              <a:latin typeface="Whitney Bold" pitchFamily="50"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1598"/>
          <a:stretch/>
        </p:blipFill>
        <p:spPr>
          <a:xfrm>
            <a:off x="13639800" y="17983199"/>
            <a:ext cx="7772400" cy="9448801"/>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b="1160"/>
          <a:stretch/>
        </p:blipFill>
        <p:spPr>
          <a:xfrm>
            <a:off x="859324" y="17983201"/>
            <a:ext cx="11970669" cy="9448800"/>
          </a:xfrm>
          <a:prstGeom prst="rect">
            <a:avLst/>
          </a:prstGeom>
        </p:spPr>
      </p:pic>
      <p:pic>
        <p:nvPicPr>
          <p:cNvPr id="16" name="Picture 7" descr="http://www.publicaffairs.ubc.ca/visualidentity/artwork/ubc_signatures/4_logo_signatures/1_blue/rgb/s4u_b.png"/>
          <p:cNvPicPr>
            <a:picLocks noChangeAspect="1" noChangeArrowheads="1"/>
          </p:cNvPicPr>
          <p:nvPr/>
        </p:nvPicPr>
        <p:blipFill>
          <a:blip r:embed="rId5" cstate="print"/>
          <a:stretch>
            <a:fillRect/>
          </a:stretch>
        </p:blipFill>
        <p:spPr bwMode="auto">
          <a:xfrm>
            <a:off x="845469" y="29108400"/>
            <a:ext cx="2071403" cy="3282223"/>
          </a:xfrm>
          <a:prstGeom prst="rect">
            <a:avLst/>
          </a:prstGeom>
          <a:noFill/>
          <a:ln>
            <a:noFill/>
          </a:ln>
        </p:spPr>
      </p:pic>
      <p:pic>
        <p:nvPicPr>
          <p:cNvPr id="17" name="Picture 2" descr="C:\Documents and Settings\Jay Chan\Desktop\Celebrate-Learning-4-colour.png"/>
          <p:cNvPicPr>
            <a:picLocks noChangeAspect="1" noChangeArrowheads="1"/>
          </p:cNvPicPr>
          <p:nvPr/>
        </p:nvPicPr>
        <p:blipFill>
          <a:blip r:embed="rId6" cstate="print"/>
          <a:srcRect/>
          <a:stretch>
            <a:fillRect/>
          </a:stretch>
        </p:blipFill>
        <p:spPr bwMode="auto">
          <a:xfrm>
            <a:off x="40092929" y="29108399"/>
            <a:ext cx="3036271" cy="3271337"/>
          </a:xfrm>
          <a:prstGeom prst="rect">
            <a:avLst/>
          </a:prstGeom>
          <a:noFill/>
        </p:spPr>
      </p:pic>
      <p:sp>
        <p:nvSpPr>
          <p:cNvPr id="15" name="TextBox 14"/>
          <p:cNvSpPr txBox="1"/>
          <p:nvPr/>
        </p:nvSpPr>
        <p:spPr>
          <a:xfrm>
            <a:off x="29995165" y="6400800"/>
            <a:ext cx="12905435" cy="21031200"/>
          </a:xfrm>
          <a:prstGeom prst="rect">
            <a:avLst/>
          </a:prstGeom>
          <a:solidFill>
            <a:schemeClr val="bg1"/>
          </a:solidFill>
        </p:spPr>
        <p:txBody>
          <a:bodyPr wrap="square" rtlCol="0">
            <a:spAutoFit/>
          </a:bodyPr>
          <a:lstStyle/>
          <a:p>
            <a:r>
              <a:rPr lang="en-US" sz="5500" b="1" dirty="0" smtClean="0">
                <a:solidFill>
                  <a:schemeClr val="tx2"/>
                </a:solidFill>
                <a:latin typeface="Whitney Book" pitchFamily="50" charset="0"/>
              </a:rPr>
              <a:t>2011-2012 Seminars:</a:t>
            </a:r>
          </a:p>
          <a:p>
            <a:endParaRPr lang="en-US" sz="4800" dirty="0" smtClean="0">
              <a:solidFill>
                <a:schemeClr val="tx2"/>
              </a:solidFill>
              <a:latin typeface="Whitney Book" pitchFamily="50" charset="0"/>
            </a:endParaRPr>
          </a:p>
          <a:p>
            <a:pPr marL="571500" indent="-571500">
              <a:buFont typeface="Arial" pitchFamily="34" charset="0"/>
              <a:buChar char="•"/>
            </a:pPr>
            <a:r>
              <a:rPr lang="en-US" sz="4800" dirty="0">
                <a:solidFill>
                  <a:schemeClr val="tx2"/>
                </a:solidFill>
                <a:latin typeface="Whitney Book" pitchFamily="50" charset="0"/>
              </a:rPr>
              <a:t>Birth, Breastfeeding, &amp; Maternity Care from a Feminist </a:t>
            </a:r>
            <a:r>
              <a:rPr lang="en-US" sz="4800" dirty="0" smtClean="0">
                <a:solidFill>
                  <a:schemeClr val="tx2"/>
                </a:solidFill>
                <a:latin typeface="Whitney Book" pitchFamily="50" charset="0"/>
              </a:rPr>
              <a:t>Perspective</a:t>
            </a:r>
          </a:p>
          <a:p>
            <a:pPr marL="571500" indent="-571500">
              <a:buFont typeface="Arial" pitchFamily="34" charset="0"/>
              <a:buChar char="•"/>
            </a:pPr>
            <a:r>
              <a:rPr lang="en-US" sz="4800" dirty="0" smtClean="0">
                <a:solidFill>
                  <a:schemeClr val="tx2"/>
                </a:solidFill>
                <a:latin typeface="Whitney Book" pitchFamily="50" charset="0"/>
              </a:rPr>
              <a:t>Books on Trial: Modernism, Aesthetics, + Obscenity</a:t>
            </a:r>
          </a:p>
          <a:p>
            <a:pPr marL="571500" indent="-571500">
              <a:buFont typeface="Arial" pitchFamily="34" charset="0"/>
              <a:buChar char="•"/>
            </a:pPr>
            <a:r>
              <a:rPr lang="en-US" sz="4800" dirty="0" smtClean="0">
                <a:solidFill>
                  <a:schemeClr val="tx2"/>
                </a:solidFill>
                <a:latin typeface="Whitney Book" pitchFamily="50" charset="0"/>
              </a:rPr>
              <a:t>Challenging ideas and Today’s Science</a:t>
            </a:r>
          </a:p>
          <a:p>
            <a:pPr marL="571500" indent="-571500">
              <a:buFont typeface="Arial" pitchFamily="34" charset="0"/>
              <a:buChar char="•"/>
            </a:pPr>
            <a:r>
              <a:rPr lang="en-US" sz="4800" dirty="0" smtClean="0">
                <a:solidFill>
                  <a:schemeClr val="tx2"/>
                </a:solidFill>
                <a:latin typeface="Whitney Book" pitchFamily="50" charset="0"/>
              </a:rPr>
              <a:t>Design for a Sustainable World</a:t>
            </a:r>
          </a:p>
          <a:p>
            <a:pPr marL="571500" indent="-571500">
              <a:buFont typeface="Arial" pitchFamily="34" charset="0"/>
              <a:buChar char="•"/>
            </a:pPr>
            <a:r>
              <a:rPr lang="en-US" sz="4800" dirty="0" smtClean="0">
                <a:solidFill>
                  <a:schemeClr val="tx2"/>
                </a:solidFill>
                <a:latin typeface="Whitney Book" pitchFamily="50" charset="0"/>
              </a:rPr>
              <a:t>Development of the Modern State and Sexuality</a:t>
            </a:r>
          </a:p>
          <a:p>
            <a:pPr marL="571500" indent="-571500">
              <a:buFont typeface="Arial" pitchFamily="34" charset="0"/>
              <a:buChar char="•"/>
            </a:pPr>
            <a:r>
              <a:rPr lang="en-US" sz="4800" dirty="0" smtClean="0">
                <a:solidFill>
                  <a:schemeClr val="tx2"/>
                </a:solidFill>
                <a:latin typeface="Whitney Book" pitchFamily="50" charset="0"/>
              </a:rPr>
              <a:t>Emerging Technologies and Business</a:t>
            </a:r>
          </a:p>
          <a:p>
            <a:pPr marL="571500" indent="-571500">
              <a:buFont typeface="Arial" pitchFamily="34" charset="0"/>
              <a:buChar char="•"/>
            </a:pPr>
            <a:r>
              <a:rPr lang="en-US" sz="4800" dirty="0" smtClean="0">
                <a:solidFill>
                  <a:schemeClr val="tx2"/>
                </a:solidFill>
                <a:latin typeface="Whitney Book" pitchFamily="50" charset="0"/>
              </a:rPr>
              <a:t>Immigration </a:t>
            </a:r>
            <a:r>
              <a:rPr lang="en-US" sz="4800" dirty="0">
                <a:solidFill>
                  <a:schemeClr val="tx2"/>
                </a:solidFill>
                <a:latin typeface="Whitney Book" pitchFamily="50" charset="0"/>
              </a:rPr>
              <a:t>and Multicultural Community Development: A Community‐Based Evaluation Research </a:t>
            </a:r>
            <a:r>
              <a:rPr lang="en-US" sz="4800" dirty="0" smtClean="0">
                <a:solidFill>
                  <a:schemeClr val="tx2"/>
                </a:solidFill>
                <a:latin typeface="Whitney Book" pitchFamily="50" charset="0"/>
              </a:rPr>
              <a:t>Approach</a:t>
            </a:r>
          </a:p>
          <a:p>
            <a:pPr marL="571500" indent="-571500">
              <a:buFont typeface="Arial" pitchFamily="34" charset="0"/>
              <a:buChar char="•"/>
            </a:pPr>
            <a:r>
              <a:rPr lang="en-US" sz="4800" dirty="0" smtClean="0">
                <a:solidFill>
                  <a:schemeClr val="tx2"/>
                </a:solidFill>
                <a:latin typeface="Whitney Book" pitchFamily="50" charset="0"/>
              </a:rPr>
              <a:t>Multiculturalism: Myth, Menace or Wave of the future?</a:t>
            </a:r>
          </a:p>
          <a:p>
            <a:pPr marL="571500" indent="-571500">
              <a:buFont typeface="Arial" pitchFamily="34" charset="0"/>
              <a:buChar char="•"/>
            </a:pPr>
            <a:r>
              <a:rPr lang="en-US" sz="4800" dirty="0">
                <a:solidFill>
                  <a:schemeClr val="tx2"/>
                </a:solidFill>
                <a:latin typeface="Whitney Book" pitchFamily="50" charset="0"/>
              </a:rPr>
              <a:t>Rationality + Human Decision </a:t>
            </a:r>
            <a:r>
              <a:rPr lang="en-US" sz="4800" dirty="0" smtClean="0">
                <a:solidFill>
                  <a:schemeClr val="tx2"/>
                </a:solidFill>
                <a:latin typeface="Whitney Book" pitchFamily="50" charset="0"/>
              </a:rPr>
              <a:t>Making</a:t>
            </a:r>
          </a:p>
          <a:p>
            <a:pPr marL="571500" indent="-571500">
              <a:buFont typeface="Arial" pitchFamily="34" charset="0"/>
              <a:buChar char="•"/>
            </a:pPr>
            <a:r>
              <a:rPr lang="en-US" sz="4800" dirty="0">
                <a:solidFill>
                  <a:schemeClr val="tx2"/>
                </a:solidFill>
                <a:latin typeface="Whitney Book" pitchFamily="50" charset="0"/>
              </a:rPr>
              <a:t>Reading Hegel’s Phenomenology of </a:t>
            </a:r>
            <a:r>
              <a:rPr lang="en-US" sz="4800" dirty="0" smtClean="0">
                <a:solidFill>
                  <a:schemeClr val="tx2"/>
                </a:solidFill>
                <a:latin typeface="Whitney Book" pitchFamily="50" charset="0"/>
              </a:rPr>
              <a:t>Spirit</a:t>
            </a:r>
          </a:p>
          <a:p>
            <a:pPr marL="571500" indent="-571500">
              <a:buFont typeface="Arial" pitchFamily="34" charset="0"/>
              <a:buChar char="•"/>
            </a:pPr>
            <a:r>
              <a:rPr lang="en-US" sz="4800" dirty="0" smtClean="0">
                <a:solidFill>
                  <a:schemeClr val="tx2"/>
                </a:solidFill>
                <a:latin typeface="Whitney Book" pitchFamily="50" charset="0"/>
              </a:rPr>
              <a:t>The Case for Dramaturgy in Business</a:t>
            </a:r>
          </a:p>
          <a:p>
            <a:pPr marL="571500" indent="-571500">
              <a:buFont typeface="Arial" pitchFamily="34" charset="0"/>
              <a:buChar char="•"/>
            </a:pPr>
            <a:r>
              <a:rPr lang="en-US" sz="4800" dirty="0">
                <a:solidFill>
                  <a:schemeClr val="tx2"/>
                </a:solidFill>
                <a:latin typeface="Whitney Book" pitchFamily="50" charset="0"/>
              </a:rPr>
              <a:t>The Ethics of </a:t>
            </a:r>
            <a:r>
              <a:rPr lang="en-US" sz="4800" dirty="0" smtClean="0">
                <a:solidFill>
                  <a:schemeClr val="tx2"/>
                </a:solidFill>
                <a:latin typeface="Whitney Book" pitchFamily="50" charset="0"/>
              </a:rPr>
              <a:t>Tourism</a:t>
            </a:r>
          </a:p>
          <a:p>
            <a:pPr marL="571500" indent="-571500">
              <a:buFont typeface="Arial" pitchFamily="34" charset="0"/>
              <a:buChar char="•"/>
            </a:pPr>
            <a:r>
              <a:rPr lang="en-US" sz="4800" dirty="0">
                <a:solidFill>
                  <a:schemeClr val="tx2"/>
                </a:solidFill>
                <a:latin typeface="Whitney Book" pitchFamily="50" charset="0"/>
              </a:rPr>
              <a:t>The Politics of Food: History and Theory of North American </a:t>
            </a:r>
            <a:r>
              <a:rPr lang="en-US" sz="4800" dirty="0" smtClean="0">
                <a:solidFill>
                  <a:schemeClr val="tx2"/>
                </a:solidFill>
                <a:latin typeface="Whitney Book" pitchFamily="50" charset="0"/>
              </a:rPr>
              <a:t>Cultivation</a:t>
            </a:r>
          </a:p>
          <a:p>
            <a:pPr marL="571500" indent="-571500">
              <a:buFont typeface="Arial" pitchFamily="34" charset="0"/>
              <a:buChar char="•"/>
            </a:pPr>
            <a:r>
              <a:rPr lang="en-US" sz="4800" dirty="0">
                <a:solidFill>
                  <a:schemeClr val="tx2"/>
                </a:solidFill>
                <a:latin typeface="Whitney Book" pitchFamily="50" charset="0"/>
              </a:rPr>
              <a:t>Understanding Canadian Identity Through Representations of </a:t>
            </a:r>
            <a:r>
              <a:rPr lang="en-US" sz="4800" dirty="0" smtClean="0">
                <a:solidFill>
                  <a:schemeClr val="tx2"/>
                </a:solidFill>
                <a:latin typeface="Whitney Book" pitchFamily="50" charset="0"/>
              </a:rPr>
              <a:t>Food</a:t>
            </a:r>
          </a:p>
          <a:p>
            <a:pPr marL="571500" indent="-571500">
              <a:buFont typeface="Arial" pitchFamily="34" charset="0"/>
              <a:buChar char="•"/>
            </a:pPr>
            <a:r>
              <a:rPr lang="en-US" sz="4800" dirty="0" smtClean="0">
                <a:solidFill>
                  <a:schemeClr val="tx2"/>
                </a:solidFill>
                <a:latin typeface="Whitney Book" pitchFamily="50" charset="0"/>
              </a:rPr>
              <a:t>United Nations &amp; Diplomacy</a:t>
            </a:r>
          </a:p>
          <a:p>
            <a:pPr marL="571500" indent="-571500">
              <a:buFont typeface="Arial" pitchFamily="34" charset="0"/>
              <a:buChar char="•"/>
            </a:pPr>
            <a:r>
              <a:rPr lang="en-US" sz="4800" dirty="0">
                <a:solidFill>
                  <a:schemeClr val="tx2"/>
                </a:solidFill>
                <a:latin typeface="Whitney Book" pitchFamily="50" charset="0"/>
              </a:rPr>
              <a:t>Urban Politics: The Changing Role of the City</a:t>
            </a:r>
            <a:endParaRPr lang="en-US" sz="4800" dirty="0" smtClean="0">
              <a:solidFill>
                <a:schemeClr val="tx2"/>
              </a:solidFill>
              <a:latin typeface="Whitney Book" pitchFamily="50" charset="0"/>
            </a:endParaRPr>
          </a:p>
          <a:p>
            <a:endParaRPr lang="en-US" sz="4800" dirty="0">
              <a:solidFill>
                <a:schemeClr val="tx2"/>
              </a:solidFill>
              <a:latin typeface="Whitney Book" pitchFamily="50" charset="0"/>
            </a:endParaRPr>
          </a:p>
          <a:p>
            <a:r>
              <a:rPr lang="en-US" sz="4800" b="1" dirty="0" smtClean="0">
                <a:solidFill>
                  <a:schemeClr val="tx2"/>
                </a:solidFill>
                <a:latin typeface="Whitney Book" pitchFamily="50" charset="0"/>
              </a:rPr>
              <a:t>Visit our website for full course descriptions</a:t>
            </a:r>
            <a:endParaRPr lang="en-US" sz="4800" b="1" dirty="0">
              <a:solidFill>
                <a:schemeClr val="tx2"/>
              </a:solidFill>
              <a:latin typeface="Whitney Book" pitchFamily="50" charset="0"/>
            </a:endParaRPr>
          </a:p>
          <a:p>
            <a:endParaRPr lang="en-US" sz="4800" dirty="0" smtClean="0">
              <a:solidFill>
                <a:schemeClr val="tx2"/>
              </a:solidFill>
              <a:latin typeface="Whitney Book" pitchFamily="50" charset="0"/>
            </a:endParaRPr>
          </a:p>
          <a:p>
            <a:endParaRPr lang="en-US" sz="4800" dirty="0">
              <a:solidFill>
                <a:schemeClr val="tx2"/>
              </a:solidFill>
              <a:latin typeface="Whitney Book" pitchFamily="50" charset="0"/>
            </a:endParaRPr>
          </a:p>
          <a:p>
            <a:endParaRPr lang="en-US" sz="4800" dirty="0" smtClean="0">
              <a:solidFill>
                <a:schemeClr val="tx2"/>
              </a:solidFill>
              <a:latin typeface="Whitney Book" pitchFamily="50" charset="0"/>
            </a:endParaRPr>
          </a:p>
          <a:p>
            <a:endParaRPr lang="en-US" sz="4800" dirty="0" smtClean="0">
              <a:solidFill>
                <a:schemeClr val="tx2"/>
              </a:solidFill>
              <a:latin typeface="Whitney Book" pitchFamily="50" charset="0"/>
            </a:endParaRPr>
          </a:p>
        </p:txBody>
      </p:sp>
      <p:sp>
        <p:nvSpPr>
          <p:cNvPr id="18" name="TextBox 17"/>
          <p:cNvSpPr txBox="1"/>
          <p:nvPr/>
        </p:nvSpPr>
        <p:spPr>
          <a:xfrm>
            <a:off x="859324" y="6406574"/>
            <a:ext cx="20566731" cy="10541347"/>
          </a:xfrm>
          <a:prstGeom prst="rect">
            <a:avLst/>
          </a:prstGeom>
          <a:solidFill>
            <a:schemeClr val="bg1"/>
          </a:solidFill>
        </p:spPr>
        <p:txBody>
          <a:bodyPr wrap="square" numCol="2" spcCol="457200" rtlCol="0">
            <a:spAutoFit/>
          </a:bodyPr>
          <a:lstStyle/>
          <a:p>
            <a:r>
              <a:rPr lang="en-US" sz="5500" b="1" dirty="0" smtClean="0">
                <a:solidFill>
                  <a:schemeClr val="tx2"/>
                </a:solidFill>
                <a:latin typeface="Whitney Book" pitchFamily="50" charset="0"/>
              </a:rPr>
              <a:t>The</a:t>
            </a:r>
            <a:r>
              <a:rPr lang="en-US" sz="4800" b="1" dirty="0" smtClean="0">
                <a:solidFill>
                  <a:schemeClr val="tx2"/>
                </a:solidFill>
                <a:latin typeface="Whitney Book" pitchFamily="50" charset="0"/>
              </a:rPr>
              <a:t> Student Directed Seminars program allows senior undergraduate students to initiate and coordinate small, collaborative, group learning experiences for other upper level students. </a:t>
            </a:r>
          </a:p>
          <a:p>
            <a:endParaRPr lang="en-US" sz="4800" dirty="0" smtClean="0">
              <a:solidFill>
                <a:schemeClr val="tx2"/>
              </a:solidFill>
              <a:latin typeface="Whitney Book" pitchFamily="50" charset="0"/>
            </a:endParaRPr>
          </a:p>
          <a:p>
            <a:r>
              <a:rPr lang="en-US" sz="4800" dirty="0" smtClean="0">
                <a:solidFill>
                  <a:schemeClr val="tx2"/>
                </a:solidFill>
                <a:latin typeface="Whitney Book" pitchFamily="50" charset="0"/>
              </a:rPr>
              <a:t>With the support of a Faculty Sponsor, and approval from the Advisory Committee, a course coordinator designs and facilitates a course on any topic of interest to them, not currently offered at UBC.</a:t>
            </a:r>
          </a:p>
          <a:p>
            <a:endParaRPr lang="en-US" sz="4800" dirty="0" smtClean="0">
              <a:solidFill>
                <a:schemeClr val="tx2"/>
              </a:solidFill>
              <a:latin typeface="Whitney Book" pitchFamily="50" charset="0"/>
            </a:endParaRPr>
          </a:p>
          <a:p>
            <a:r>
              <a:rPr lang="en-US" sz="4800" dirty="0" smtClean="0">
                <a:solidFill>
                  <a:schemeClr val="tx2"/>
                </a:solidFill>
                <a:latin typeface="Whitney Book" pitchFamily="50" charset="0"/>
              </a:rPr>
              <a:t>Eight to fifteen students participate in each course, and gain 3 upper-level credits, just like any other class offered at UBC. Involve yourself as a course participant, course coordinator, or both!</a:t>
            </a:r>
          </a:p>
          <a:p>
            <a:endParaRPr lang="en-US" sz="4800" dirty="0" smtClean="0">
              <a:solidFill>
                <a:schemeClr val="tx2"/>
              </a:solidFill>
              <a:latin typeface="Whitney Book" pitchFamily="50" charset="0"/>
            </a:endParaRPr>
          </a:p>
          <a:p>
            <a:r>
              <a:rPr lang="en-US" sz="4800" dirty="0" smtClean="0">
                <a:solidFill>
                  <a:schemeClr val="tx2"/>
                </a:solidFill>
                <a:latin typeface="Whitney Book" pitchFamily="50" charset="0"/>
              </a:rPr>
              <a:t>The only program of its kind in Canada, the Student Directed Seminars Program is an exciting opportunity allowing you to take charge of your own education, and meet other like minded students.</a:t>
            </a:r>
          </a:p>
          <a:p>
            <a:endParaRPr lang="en-US" sz="4800" dirty="0">
              <a:latin typeface="Whitney Book" pitchFamily="50"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1194013834"/>
              </p:ext>
            </p:extLst>
          </p:nvPr>
        </p:nvGraphicFramePr>
        <p:xfrm>
          <a:off x="22707600" y="6441211"/>
          <a:ext cx="6172200" cy="21066410"/>
        </p:xfrm>
        <a:graphic>
          <a:graphicData uri="http://schemas.openxmlformats.org/drawingml/2006/table">
            <a:tbl>
              <a:tblPr firstRow="1" bandRow="1">
                <a:tableStyleId>{5940675A-B579-460E-94D1-54222C63F5DA}</a:tableStyleId>
              </a:tblPr>
              <a:tblGrid>
                <a:gridCol w="4191000"/>
                <a:gridCol w="1981200"/>
              </a:tblGrid>
              <a:tr h="5045018">
                <a:tc gridSpan="2">
                  <a:txBody>
                    <a:bodyPr/>
                    <a:lstStyle/>
                    <a:p>
                      <a:r>
                        <a:rPr lang="en-US" sz="5500" b="1" dirty="0" smtClean="0">
                          <a:solidFill>
                            <a:schemeClr val="bg1"/>
                          </a:solidFill>
                          <a:latin typeface="Whitney Book" pitchFamily="50" charset="0"/>
                        </a:rPr>
                        <a:t>Student participation</a:t>
                      </a:r>
                      <a:r>
                        <a:rPr lang="en-US" sz="5500" b="1" baseline="0" dirty="0" smtClean="0">
                          <a:solidFill>
                            <a:schemeClr val="bg1"/>
                          </a:solidFill>
                          <a:latin typeface="Whitney Book" pitchFamily="50" charset="0"/>
                        </a:rPr>
                        <a:t> by Faculty/School:</a:t>
                      </a:r>
                    </a:p>
                    <a:p>
                      <a:r>
                        <a:rPr lang="en-US" sz="5500" b="1" baseline="0" smtClean="0">
                          <a:solidFill>
                            <a:schemeClr val="bg1"/>
                          </a:solidFill>
                          <a:latin typeface="Whitney Book" pitchFamily="50" charset="0"/>
                        </a:rPr>
                        <a:t>(</a:t>
                      </a:r>
                      <a:r>
                        <a:rPr lang="en-US" sz="5500" b="1" baseline="0" dirty="0" smtClean="0">
                          <a:solidFill>
                            <a:schemeClr val="bg1"/>
                          </a:solidFill>
                          <a:latin typeface="Whitney Book" pitchFamily="50" charset="0"/>
                        </a:rPr>
                        <a:t>2010-2011)</a:t>
                      </a:r>
                      <a:endParaRPr lang="en-US" sz="5500" b="1" dirty="0">
                        <a:solidFill>
                          <a:schemeClr val="bg1"/>
                        </a:solidFill>
                        <a:latin typeface="Whitney Book" pitchFamily="50" charset="0"/>
                      </a:endParaRP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4800" dirty="0">
                        <a:solidFill>
                          <a:schemeClr val="bg1"/>
                        </a:solidFill>
                        <a:latin typeface="Whitney Book" pitchFamily="50" charset="0"/>
                      </a:endParaRP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594577">
                <a:tc>
                  <a:txBody>
                    <a:bodyPr/>
                    <a:lstStyle/>
                    <a:p>
                      <a:r>
                        <a:rPr lang="en-US" sz="4800" b="1" dirty="0" smtClean="0">
                          <a:solidFill>
                            <a:schemeClr val="bg1"/>
                          </a:solidFill>
                          <a:latin typeface="Whitney Book" pitchFamily="50" charset="0"/>
                        </a:rPr>
                        <a:t>Faculty/School</a:t>
                      </a:r>
                      <a:endParaRPr lang="en-US" sz="4800" b="1"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4800" b="1" dirty="0" smtClean="0">
                          <a:solidFill>
                            <a:schemeClr val="bg1"/>
                          </a:solidFill>
                          <a:latin typeface="Whitney Book" pitchFamily="50" charset="0"/>
                        </a:rPr>
                        <a:t>#</a:t>
                      </a:r>
                      <a:endParaRPr lang="en-US" sz="4800" b="1"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594577">
                <a:tc>
                  <a:txBody>
                    <a:bodyPr/>
                    <a:lstStyle/>
                    <a:p>
                      <a:r>
                        <a:rPr lang="en-US" sz="4800" dirty="0" smtClean="0">
                          <a:solidFill>
                            <a:schemeClr val="bg1"/>
                          </a:solidFill>
                          <a:latin typeface="Whitney Book" pitchFamily="50" charset="0"/>
                        </a:rPr>
                        <a:t>Arts</a:t>
                      </a:r>
                      <a:endParaRPr lang="en-US" sz="4800"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4800" dirty="0" smtClean="0">
                          <a:solidFill>
                            <a:schemeClr val="bg1"/>
                          </a:solidFill>
                          <a:latin typeface="Whitney Book" pitchFamily="50" charset="0"/>
                        </a:rPr>
                        <a:t>121</a:t>
                      </a:r>
                      <a:endParaRPr lang="en-US" sz="4800"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594577">
                <a:tc>
                  <a:txBody>
                    <a:bodyPr/>
                    <a:lstStyle/>
                    <a:p>
                      <a:r>
                        <a:rPr lang="en-US" sz="4800" dirty="0" smtClean="0">
                          <a:solidFill>
                            <a:schemeClr val="bg1"/>
                          </a:solidFill>
                          <a:latin typeface="Whitney Book" pitchFamily="50" charset="0"/>
                        </a:rPr>
                        <a:t>Science</a:t>
                      </a:r>
                      <a:endParaRPr lang="en-US" sz="4800"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4800" dirty="0" smtClean="0">
                          <a:solidFill>
                            <a:schemeClr val="bg1"/>
                          </a:solidFill>
                          <a:latin typeface="Whitney Book" pitchFamily="50" charset="0"/>
                        </a:rPr>
                        <a:t>52</a:t>
                      </a:r>
                      <a:endParaRPr lang="en-US" sz="4800"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594577">
                <a:tc>
                  <a:txBody>
                    <a:bodyPr/>
                    <a:lstStyle/>
                    <a:p>
                      <a:r>
                        <a:rPr lang="en-US" sz="4800" dirty="0" smtClean="0">
                          <a:solidFill>
                            <a:schemeClr val="bg1"/>
                          </a:solidFill>
                          <a:latin typeface="Whitney Book" pitchFamily="50" charset="0"/>
                        </a:rPr>
                        <a:t>LFS</a:t>
                      </a:r>
                      <a:endParaRPr lang="en-US" sz="4800"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4800" dirty="0" smtClean="0">
                          <a:solidFill>
                            <a:schemeClr val="bg1"/>
                          </a:solidFill>
                          <a:latin typeface="Whitney Book" pitchFamily="50" charset="0"/>
                        </a:rPr>
                        <a:t>14</a:t>
                      </a:r>
                      <a:endParaRPr lang="en-US" sz="4800"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594577">
                <a:tc>
                  <a:txBody>
                    <a:bodyPr/>
                    <a:lstStyle/>
                    <a:p>
                      <a:r>
                        <a:rPr lang="en-US" sz="4800" dirty="0" smtClean="0">
                          <a:solidFill>
                            <a:schemeClr val="bg1"/>
                          </a:solidFill>
                          <a:latin typeface="Whitney Book" pitchFamily="50" charset="0"/>
                        </a:rPr>
                        <a:t>Kinesiology</a:t>
                      </a:r>
                      <a:endParaRPr lang="en-US" sz="4800"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4800" dirty="0" smtClean="0">
                          <a:solidFill>
                            <a:schemeClr val="bg1"/>
                          </a:solidFill>
                          <a:latin typeface="Whitney Book" pitchFamily="50" charset="0"/>
                        </a:rPr>
                        <a:t>10</a:t>
                      </a:r>
                      <a:endParaRPr lang="en-US" sz="4800"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594577">
                <a:tc>
                  <a:txBody>
                    <a:bodyPr/>
                    <a:lstStyle/>
                    <a:p>
                      <a:r>
                        <a:rPr lang="en-US" sz="4800" dirty="0" smtClean="0">
                          <a:solidFill>
                            <a:schemeClr val="bg1"/>
                          </a:solidFill>
                          <a:latin typeface="Whitney Book" pitchFamily="50" charset="0"/>
                        </a:rPr>
                        <a:t>Sauder</a:t>
                      </a:r>
                      <a:endParaRPr lang="en-US" sz="4800"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4800" dirty="0" smtClean="0">
                          <a:solidFill>
                            <a:schemeClr val="bg1"/>
                          </a:solidFill>
                          <a:latin typeface="Whitney Book" pitchFamily="50" charset="0"/>
                        </a:rPr>
                        <a:t>9</a:t>
                      </a:r>
                      <a:endParaRPr lang="en-US" sz="4800"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594577">
                <a:tc>
                  <a:txBody>
                    <a:bodyPr/>
                    <a:lstStyle/>
                    <a:p>
                      <a:r>
                        <a:rPr lang="en-US" sz="4800" dirty="0" smtClean="0">
                          <a:solidFill>
                            <a:schemeClr val="bg1"/>
                          </a:solidFill>
                          <a:latin typeface="Whitney Book" pitchFamily="50" charset="0"/>
                        </a:rPr>
                        <a:t>Engineering</a:t>
                      </a:r>
                      <a:endParaRPr lang="en-US" sz="4800"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4800" dirty="0" smtClean="0">
                          <a:solidFill>
                            <a:schemeClr val="bg1"/>
                          </a:solidFill>
                          <a:latin typeface="Whitney Book" pitchFamily="50" charset="0"/>
                        </a:rPr>
                        <a:t>9</a:t>
                      </a:r>
                      <a:endParaRPr lang="en-US" sz="4800"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594577">
                <a:tc>
                  <a:txBody>
                    <a:bodyPr/>
                    <a:lstStyle/>
                    <a:p>
                      <a:r>
                        <a:rPr lang="en-US" sz="4800" dirty="0" smtClean="0">
                          <a:solidFill>
                            <a:schemeClr val="bg1"/>
                          </a:solidFill>
                          <a:latin typeface="Whitney Book" pitchFamily="50" charset="0"/>
                        </a:rPr>
                        <a:t>Pharmacy</a:t>
                      </a:r>
                      <a:endParaRPr lang="en-US" sz="4800"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4800" dirty="0" smtClean="0">
                          <a:solidFill>
                            <a:schemeClr val="bg1"/>
                          </a:solidFill>
                          <a:latin typeface="Whitney Book" pitchFamily="50" charset="0"/>
                        </a:rPr>
                        <a:t>1</a:t>
                      </a:r>
                      <a:endParaRPr lang="en-US" sz="4800"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594577">
                <a:tc>
                  <a:txBody>
                    <a:bodyPr/>
                    <a:lstStyle/>
                    <a:p>
                      <a:r>
                        <a:rPr lang="en-US" sz="4800" dirty="0" smtClean="0">
                          <a:solidFill>
                            <a:schemeClr val="bg1"/>
                          </a:solidFill>
                          <a:latin typeface="Whitney Book" pitchFamily="50" charset="0"/>
                        </a:rPr>
                        <a:t>Unclassified</a:t>
                      </a:r>
                      <a:endParaRPr lang="en-US" sz="4800" i="1"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4800" dirty="0" smtClean="0">
                          <a:solidFill>
                            <a:schemeClr val="bg1"/>
                          </a:solidFill>
                          <a:latin typeface="Whitney Book" pitchFamily="50" charset="0"/>
                        </a:rPr>
                        <a:t>10</a:t>
                      </a:r>
                      <a:endParaRPr lang="en-US" sz="4800" i="1"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594577">
                <a:tc>
                  <a:txBody>
                    <a:bodyPr/>
                    <a:lstStyle/>
                    <a:p>
                      <a:pPr algn="r"/>
                      <a:r>
                        <a:rPr lang="en-US" sz="5500" b="1" dirty="0" smtClean="0">
                          <a:solidFill>
                            <a:schemeClr val="bg1"/>
                          </a:solidFill>
                          <a:latin typeface="Whitney Book" pitchFamily="50" charset="0"/>
                        </a:rPr>
                        <a:t>total</a:t>
                      </a:r>
                      <a:endParaRPr lang="en-US" sz="5500" b="1"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r>
                        <a:rPr lang="en-US" sz="5500" b="1" dirty="0" smtClean="0">
                          <a:solidFill>
                            <a:schemeClr val="bg1"/>
                          </a:solidFill>
                          <a:latin typeface="Whitney Book" pitchFamily="50" charset="0"/>
                        </a:rPr>
                        <a:t>226</a:t>
                      </a:r>
                      <a:endParaRPr lang="en-US" sz="5500" b="1" dirty="0">
                        <a:solidFill>
                          <a:schemeClr val="bg1"/>
                        </a:solidFill>
                        <a:latin typeface="Whitney Book" pitchFamily="50"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r>
            </a:tbl>
          </a:graphicData>
        </a:graphic>
      </p:graphicFrame>
      <p:sp>
        <p:nvSpPr>
          <p:cNvPr id="6" name="TextBox 5"/>
          <p:cNvSpPr txBox="1"/>
          <p:nvPr/>
        </p:nvSpPr>
        <p:spPr>
          <a:xfrm>
            <a:off x="13563600" y="26746200"/>
            <a:ext cx="7772400" cy="584775"/>
          </a:xfrm>
          <a:prstGeom prst="rect">
            <a:avLst/>
          </a:prstGeom>
          <a:noFill/>
        </p:spPr>
        <p:txBody>
          <a:bodyPr wrap="square" rtlCol="0">
            <a:spAutoFit/>
          </a:bodyPr>
          <a:lstStyle/>
          <a:p>
            <a:r>
              <a:rPr lang="en-US" sz="3200" dirty="0" smtClean="0">
                <a:solidFill>
                  <a:schemeClr val="bg1"/>
                </a:solidFill>
                <a:latin typeface="Whitney Book" pitchFamily="50" charset="0"/>
              </a:rPr>
              <a:t>SDS Student Coordinator Training Program</a:t>
            </a:r>
            <a:endParaRPr lang="en-US" sz="3200" dirty="0">
              <a:solidFill>
                <a:schemeClr val="bg1"/>
              </a:solidFill>
              <a:latin typeface="Whitney Book" pitchFamily="50" charset="0"/>
            </a:endParaRPr>
          </a:p>
        </p:txBody>
      </p:sp>
      <p:sp>
        <p:nvSpPr>
          <p:cNvPr id="19" name="TextBox 18"/>
          <p:cNvSpPr txBox="1"/>
          <p:nvPr/>
        </p:nvSpPr>
        <p:spPr>
          <a:xfrm>
            <a:off x="838200" y="26746200"/>
            <a:ext cx="7772400" cy="584775"/>
          </a:xfrm>
          <a:prstGeom prst="rect">
            <a:avLst/>
          </a:prstGeom>
          <a:noFill/>
        </p:spPr>
        <p:txBody>
          <a:bodyPr wrap="square" rtlCol="0">
            <a:spAutoFit/>
          </a:bodyPr>
          <a:lstStyle/>
          <a:p>
            <a:r>
              <a:rPr lang="en-US" sz="3200" dirty="0" smtClean="0">
                <a:solidFill>
                  <a:schemeClr val="bg1"/>
                </a:solidFill>
                <a:latin typeface="Whitney Book" pitchFamily="50" charset="0"/>
              </a:rPr>
              <a:t>ASTU 400U: United Nations and Diplomacy</a:t>
            </a:r>
            <a:endParaRPr lang="en-US" sz="3200" dirty="0">
              <a:solidFill>
                <a:schemeClr val="bg1"/>
              </a:solidFill>
              <a:latin typeface="Whitney Book" pitchFamily="50" charset="0"/>
            </a:endParaRPr>
          </a:p>
        </p:txBody>
      </p:sp>
    </p:spTree>
    <p:extLst>
      <p:ext uri="{BB962C8B-B14F-4D97-AF65-F5344CB8AC3E}">
        <p14:creationId xmlns:p14="http://schemas.microsoft.com/office/powerpoint/2010/main" val="3552640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311</Words>
  <Application>Microsoft Office PowerPoint</Application>
  <PresentationFormat>Custom</PresentationFormat>
  <Paragraphs>57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Student Directed Seminars</vt:lpstr>
    </vt:vector>
  </TitlesOfParts>
  <Company>UBC Enrolment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Directed Seminars</dc:title>
  <dc:creator>Erin Biddlecombe</dc:creator>
  <cp:lastModifiedBy>sfast</cp:lastModifiedBy>
  <cp:revision>12</cp:revision>
  <dcterms:created xsi:type="dcterms:W3CDTF">2011-10-28T17:49:54Z</dcterms:created>
  <dcterms:modified xsi:type="dcterms:W3CDTF">2011-12-15T21:53:20Z</dcterms:modified>
</cp:coreProperties>
</file>