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48609250" cy="34207450"/>
  <p:notesSz cx="10210800" cy="70866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B"/>
    <a:srgbClr val="002859"/>
    <a:srgbClr val="124E02"/>
    <a:srgbClr val="3C8C93"/>
    <a:srgbClr val="1E8303"/>
    <a:srgbClr val="D2D9E0"/>
    <a:srgbClr val="3E1B59"/>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350" autoAdjust="0"/>
    <p:restoredTop sz="99678" autoAdjust="0"/>
  </p:normalViewPr>
  <p:slideViewPr>
    <p:cSldViewPr>
      <p:cViewPr>
        <p:scale>
          <a:sx n="33" d="100"/>
          <a:sy n="33" d="100"/>
        </p:scale>
        <p:origin x="1326" y="1086"/>
      </p:cViewPr>
      <p:guideLst>
        <p:guide orient="horz" pos="10870"/>
        <p:guide pos="1598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4424363" cy="354013"/>
          </a:xfrm>
          <a:prstGeom prst="rect">
            <a:avLst/>
          </a:prstGeom>
          <a:noFill/>
          <a:ln w="9525">
            <a:noFill/>
            <a:miter lim="800000"/>
            <a:headEnd/>
            <a:tailEnd/>
          </a:ln>
        </p:spPr>
        <p:txBody>
          <a:bodyPr vert="horz" wrap="square" lIns="98830" tIns="49415" rIns="98830" bIns="49415" numCol="1" anchor="t" anchorCtr="0" compatLnSpc="1">
            <a:prstTxWarp prst="textNoShape">
              <a:avLst/>
            </a:prstTxWarp>
          </a:bodyPr>
          <a:lstStyle>
            <a:lvl1pPr eaLnBrk="0" hangingPunct="0">
              <a:defRPr sz="1300">
                <a:ea typeface="ＭＳ Ｐゴシック" pitchFamily="16" charset="-128"/>
                <a:cs typeface="+mn-cs"/>
              </a:defRPr>
            </a:lvl1pPr>
          </a:lstStyle>
          <a:p>
            <a:pPr>
              <a:defRPr/>
            </a:pPr>
            <a:endParaRPr lang="en-US"/>
          </a:p>
        </p:txBody>
      </p:sp>
      <p:sp>
        <p:nvSpPr>
          <p:cNvPr id="18435" name="Rectangle 3"/>
          <p:cNvSpPr>
            <a:spLocks noGrp="1" noChangeArrowheads="1"/>
          </p:cNvSpPr>
          <p:nvPr>
            <p:ph type="dt" sz="quarter" idx="1"/>
          </p:nvPr>
        </p:nvSpPr>
        <p:spPr bwMode="auto">
          <a:xfrm>
            <a:off x="5783263" y="0"/>
            <a:ext cx="4425950" cy="354013"/>
          </a:xfrm>
          <a:prstGeom prst="rect">
            <a:avLst/>
          </a:prstGeom>
          <a:noFill/>
          <a:ln w="9525">
            <a:noFill/>
            <a:miter lim="800000"/>
            <a:headEnd/>
            <a:tailEnd/>
          </a:ln>
        </p:spPr>
        <p:txBody>
          <a:bodyPr vert="horz" wrap="square" lIns="98830" tIns="49415" rIns="98830" bIns="49415" numCol="1" anchor="t" anchorCtr="0" compatLnSpc="1">
            <a:prstTxWarp prst="textNoShape">
              <a:avLst/>
            </a:prstTxWarp>
          </a:bodyPr>
          <a:lstStyle>
            <a:lvl1pPr algn="r" eaLnBrk="0" hangingPunct="0">
              <a:defRPr sz="1300">
                <a:ea typeface="ＭＳ Ｐゴシック" pitchFamily="16" charset="-128"/>
                <a:cs typeface="+mn-cs"/>
              </a:defRPr>
            </a:lvl1pPr>
          </a:lstStyle>
          <a:p>
            <a:pPr>
              <a:defRPr/>
            </a:pPr>
            <a:fld id="{1112AE16-BB62-4B3E-AF4C-2883E8D74652}" type="datetimeFigureOut">
              <a:rPr lang="en-US"/>
              <a:pPr>
                <a:defRPr/>
              </a:pPr>
              <a:t>12/15/2011</a:t>
            </a:fld>
            <a:endParaRPr lang="en-US" dirty="0"/>
          </a:p>
        </p:txBody>
      </p:sp>
      <p:sp>
        <p:nvSpPr>
          <p:cNvPr id="18436" name="Rectangle 4"/>
          <p:cNvSpPr>
            <a:spLocks noGrp="1" noChangeArrowheads="1"/>
          </p:cNvSpPr>
          <p:nvPr>
            <p:ph type="ftr" sz="quarter" idx="2"/>
          </p:nvPr>
        </p:nvSpPr>
        <p:spPr bwMode="auto">
          <a:xfrm>
            <a:off x="0" y="6731000"/>
            <a:ext cx="4424363" cy="354013"/>
          </a:xfrm>
          <a:prstGeom prst="rect">
            <a:avLst/>
          </a:prstGeom>
          <a:noFill/>
          <a:ln w="9525">
            <a:noFill/>
            <a:miter lim="800000"/>
            <a:headEnd/>
            <a:tailEnd/>
          </a:ln>
        </p:spPr>
        <p:txBody>
          <a:bodyPr vert="horz" wrap="square" lIns="98830" tIns="49415" rIns="98830" bIns="49415" numCol="1" anchor="b" anchorCtr="0" compatLnSpc="1">
            <a:prstTxWarp prst="textNoShape">
              <a:avLst/>
            </a:prstTxWarp>
          </a:bodyPr>
          <a:lstStyle>
            <a:lvl1pPr eaLnBrk="0" hangingPunct="0">
              <a:defRPr sz="1300">
                <a:ea typeface="ＭＳ Ｐゴシック" pitchFamily="16" charset="-128"/>
                <a:cs typeface="+mn-cs"/>
              </a:defRPr>
            </a:lvl1pPr>
          </a:lstStyle>
          <a:p>
            <a:pPr>
              <a:defRPr/>
            </a:pPr>
            <a:endParaRPr lang="en-US"/>
          </a:p>
        </p:txBody>
      </p:sp>
      <p:sp>
        <p:nvSpPr>
          <p:cNvPr id="18437" name="Rectangle 5"/>
          <p:cNvSpPr>
            <a:spLocks noGrp="1" noChangeArrowheads="1"/>
          </p:cNvSpPr>
          <p:nvPr>
            <p:ph type="sldNum" sz="quarter" idx="3"/>
          </p:nvPr>
        </p:nvSpPr>
        <p:spPr bwMode="auto">
          <a:xfrm>
            <a:off x="5783263" y="6731000"/>
            <a:ext cx="4425950" cy="354013"/>
          </a:xfrm>
          <a:prstGeom prst="rect">
            <a:avLst/>
          </a:prstGeom>
          <a:noFill/>
          <a:ln w="9525">
            <a:noFill/>
            <a:miter lim="800000"/>
            <a:headEnd/>
            <a:tailEnd/>
          </a:ln>
        </p:spPr>
        <p:txBody>
          <a:bodyPr vert="horz" wrap="square" lIns="98830" tIns="49415" rIns="98830" bIns="49415" numCol="1" anchor="b" anchorCtr="0" compatLnSpc="1">
            <a:prstTxWarp prst="textNoShape">
              <a:avLst/>
            </a:prstTxWarp>
          </a:bodyPr>
          <a:lstStyle>
            <a:lvl1pPr algn="r" eaLnBrk="0" hangingPunct="0">
              <a:defRPr sz="1300">
                <a:ea typeface="ＭＳ Ｐゴシック" pitchFamily="16" charset="-128"/>
                <a:cs typeface="+mn-cs"/>
              </a:defRPr>
            </a:lvl1pPr>
          </a:lstStyle>
          <a:p>
            <a:pPr>
              <a:defRPr/>
            </a:pPr>
            <a:fld id="{14D6CB50-930E-4DB9-A7BC-0C592F67A5DA}" type="slidenum">
              <a:rPr lang="en-US"/>
              <a:pPr>
                <a:defRPr/>
              </a:pPr>
              <a:t>‹#›</a:t>
            </a:fld>
            <a:endParaRPr lang="en-US" dirty="0"/>
          </a:p>
        </p:txBody>
      </p:sp>
    </p:spTree>
    <p:extLst>
      <p:ext uri="{BB962C8B-B14F-4D97-AF65-F5344CB8AC3E}">
        <p14:creationId xmlns:p14="http://schemas.microsoft.com/office/powerpoint/2010/main" val="4034620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424363" cy="393700"/>
          </a:xfrm>
          <a:prstGeom prst="rect">
            <a:avLst/>
          </a:prstGeom>
          <a:noFill/>
          <a:ln w="9525">
            <a:noFill/>
            <a:miter lim="800000"/>
            <a:headEnd/>
            <a:tailEnd/>
          </a:ln>
        </p:spPr>
        <p:txBody>
          <a:bodyPr vert="horz" wrap="square" lIns="98830" tIns="49415" rIns="98830" bIns="49415" numCol="1" anchor="t" anchorCtr="0" compatLnSpc="1">
            <a:prstTxWarp prst="textNoShape">
              <a:avLst/>
            </a:prstTxWarp>
          </a:bodyPr>
          <a:lstStyle>
            <a:lvl1pPr eaLnBrk="0" hangingPunct="0">
              <a:defRPr sz="1300">
                <a:ea typeface="ＭＳ Ｐゴシック" pitchFamily="16" charset="-128"/>
                <a:cs typeface="+mn-cs"/>
              </a:defRPr>
            </a:lvl1pPr>
          </a:lstStyle>
          <a:p>
            <a:pPr>
              <a:defRPr/>
            </a:pPr>
            <a:endParaRPr lang="en-US"/>
          </a:p>
        </p:txBody>
      </p:sp>
      <p:sp>
        <p:nvSpPr>
          <p:cNvPr id="3075" name="Rectangle 3"/>
          <p:cNvSpPr>
            <a:spLocks noGrp="1" noChangeArrowheads="1"/>
          </p:cNvSpPr>
          <p:nvPr>
            <p:ph type="dt" idx="1"/>
          </p:nvPr>
        </p:nvSpPr>
        <p:spPr bwMode="auto">
          <a:xfrm>
            <a:off x="5786438" y="0"/>
            <a:ext cx="4424362" cy="393700"/>
          </a:xfrm>
          <a:prstGeom prst="rect">
            <a:avLst/>
          </a:prstGeom>
          <a:noFill/>
          <a:ln w="9525">
            <a:noFill/>
            <a:miter lim="800000"/>
            <a:headEnd/>
            <a:tailEnd/>
          </a:ln>
        </p:spPr>
        <p:txBody>
          <a:bodyPr vert="horz" wrap="square" lIns="98830" tIns="49415" rIns="98830" bIns="49415" numCol="1" anchor="t" anchorCtr="0" compatLnSpc="1">
            <a:prstTxWarp prst="textNoShape">
              <a:avLst/>
            </a:prstTxWarp>
          </a:bodyPr>
          <a:lstStyle>
            <a:lvl1pPr algn="r" eaLnBrk="0" hangingPunct="0">
              <a:defRPr sz="1300">
                <a:ea typeface="ＭＳ Ｐゴシック" pitchFamily="16"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203575" y="550863"/>
            <a:ext cx="3805238" cy="26781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62075" y="3386138"/>
            <a:ext cx="7486650" cy="3149600"/>
          </a:xfrm>
          <a:prstGeom prst="rect">
            <a:avLst/>
          </a:prstGeom>
          <a:noFill/>
          <a:ln w="9525">
            <a:noFill/>
            <a:miter lim="800000"/>
            <a:headEnd/>
            <a:tailEnd/>
          </a:ln>
        </p:spPr>
        <p:txBody>
          <a:bodyPr vert="horz" wrap="square" lIns="98830" tIns="49415" rIns="98830" bIns="49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692900"/>
            <a:ext cx="4424363" cy="393700"/>
          </a:xfrm>
          <a:prstGeom prst="rect">
            <a:avLst/>
          </a:prstGeom>
          <a:noFill/>
          <a:ln w="9525">
            <a:noFill/>
            <a:miter lim="800000"/>
            <a:headEnd/>
            <a:tailEnd/>
          </a:ln>
        </p:spPr>
        <p:txBody>
          <a:bodyPr vert="horz" wrap="square" lIns="98830" tIns="49415" rIns="98830" bIns="49415" numCol="1" anchor="b" anchorCtr="0" compatLnSpc="1">
            <a:prstTxWarp prst="textNoShape">
              <a:avLst/>
            </a:prstTxWarp>
          </a:bodyPr>
          <a:lstStyle>
            <a:lvl1pPr eaLnBrk="0" hangingPunct="0">
              <a:defRPr sz="1300">
                <a:ea typeface="ＭＳ Ｐゴシック" pitchFamily="16"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5786438" y="6692900"/>
            <a:ext cx="4424362" cy="393700"/>
          </a:xfrm>
          <a:prstGeom prst="rect">
            <a:avLst/>
          </a:prstGeom>
          <a:noFill/>
          <a:ln w="9525">
            <a:noFill/>
            <a:miter lim="800000"/>
            <a:headEnd/>
            <a:tailEnd/>
          </a:ln>
        </p:spPr>
        <p:txBody>
          <a:bodyPr vert="horz" wrap="square" lIns="98830" tIns="49415" rIns="98830" bIns="49415" numCol="1" anchor="b" anchorCtr="0" compatLnSpc="1">
            <a:prstTxWarp prst="textNoShape">
              <a:avLst/>
            </a:prstTxWarp>
          </a:bodyPr>
          <a:lstStyle>
            <a:lvl1pPr algn="r" eaLnBrk="0" hangingPunct="0">
              <a:defRPr sz="1300">
                <a:ea typeface="ＭＳ Ｐゴシック" pitchFamily="16" charset="-128"/>
                <a:cs typeface="+mn-cs"/>
              </a:defRPr>
            </a:lvl1pPr>
          </a:lstStyle>
          <a:p>
            <a:pPr>
              <a:defRPr/>
            </a:pPr>
            <a:fld id="{7CCA5C05-5F49-472B-A7C6-00678AC89EAC}" type="slidenum">
              <a:rPr lang="en-US"/>
              <a:pPr>
                <a:defRPr/>
              </a:pPr>
              <a:t>‹#›</a:t>
            </a:fld>
            <a:endParaRPr lang="en-US" dirty="0"/>
          </a:p>
        </p:txBody>
      </p:sp>
    </p:spTree>
    <p:extLst>
      <p:ext uri="{BB962C8B-B14F-4D97-AF65-F5344CB8AC3E}">
        <p14:creationId xmlns:p14="http://schemas.microsoft.com/office/powerpoint/2010/main" val="759075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812B038D-E04A-44AC-857D-470A9CE7A87C}" type="slidenum">
              <a:rPr lang="en-US" smtClean="0">
                <a:ea typeface="ＭＳ Ｐゴシック" pitchFamily="34" charset="-128"/>
              </a:rPr>
              <a:pPr>
                <a:defRPr/>
              </a:pPr>
              <a:t>1</a:t>
            </a:fld>
            <a:endParaRPr lang="en-US" dirty="0" smtClean="0">
              <a:ea typeface="ＭＳ Ｐゴシック" pitchFamily="34" charset="-128"/>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CA"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46488" y="10626725"/>
            <a:ext cx="41317862" cy="7332663"/>
          </a:xfrm>
        </p:spPr>
        <p:txBody>
          <a:bodyPr/>
          <a:lstStyle/>
          <a:p>
            <a:r>
              <a:rPr lang="en-US" smtClean="0"/>
              <a:t>Click to edit Master title style</a:t>
            </a:r>
            <a:endParaRPr lang="en-US"/>
          </a:p>
        </p:txBody>
      </p:sp>
      <p:sp>
        <p:nvSpPr>
          <p:cNvPr id="3" name="Subtitle 2"/>
          <p:cNvSpPr>
            <a:spLocks noGrp="1"/>
          </p:cNvSpPr>
          <p:nvPr>
            <p:ph type="subTitle" idx="1"/>
          </p:nvPr>
        </p:nvSpPr>
        <p:spPr>
          <a:xfrm>
            <a:off x="7291388" y="19384963"/>
            <a:ext cx="34026475" cy="87407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BCD710-83CE-4DE5-A5C9-46FCD946436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A8F9AE-D177-4119-8519-9EBC3365213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636075" y="3040063"/>
            <a:ext cx="10328275" cy="27366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46488" y="3040063"/>
            <a:ext cx="30837187" cy="27366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AA78AF-6D85-47E3-A690-D52A4BCE914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FA1BF2-667B-4B93-90EE-6DF68488664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40163" y="21982113"/>
            <a:ext cx="41317862" cy="679291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840163" y="14498638"/>
            <a:ext cx="41317862" cy="74834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CAC291-14F4-4ECE-84B1-12C7163565F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488" y="9882188"/>
            <a:ext cx="20581937" cy="20524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380825" y="9882188"/>
            <a:ext cx="20583525" cy="20524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BCEE04-8059-4F52-81DD-1652BF67CC9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0463" y="1370013"/>
            <a:ext cx="43748325" cy="570071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30463" y="7656513"/>
            <a:ext cx="21477287" cy="3192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430463" y="10848975"/>
            <a:ext cx="21477287" cy="197088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4693563" y="7656513"/>
            <a:ext cx="21485225" cy="3192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4693563" y="10848975"/>
            <a:ext cx="21485225" cy="197088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D7E24E-CC4D-4AD5-A564-7317F4029F9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2EC42D-6112-4A0C-ACE5-38423C77958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240F8F-3487-4B05-91E6-D3DDB6979F6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0463" y="1362075"/>
            <a:ext cx="15992475" cy="579596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9005550" y="1362075"/>
            <a:ext cx="27173238" cy="291957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430463" y="7158038"/>
            <a:ext cx="15992475" cy="23399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C36E50-F456-47EB-B5F3-DFFA8B62647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8175" y="23945850"/>
            <a:ext cx="29165550" cy="28257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9528175" y="3055938"/>
            <a:ext cx="29165550" cy="20524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9528175" y="26771600"/>
            <a:ext cx="29165550" cy="40147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06989E-B4C4-479D-99B3-8902D50020F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7000">
              <a:srgbClr val="5E9EFF">
                <a:alpha val="7000"/>
              </a:srgbClr>
            </a:gs>
            <a:gs pos="39999">
              <a:srgbClr val="85C2FF"/>
            </a:gs>
            <a:gs pos="70000">
              <a:srgbClr val="C4D6EB"/>
            </a:gs>
            <a:gs pos="100000">
              <a:srgbClr val="FFEBFA"/>
            </a:gs>
          </a:gsLst>
          <a:lin ang="189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46488" y="3040063"/>
            <a:ext cx="41317862" cy="5702300"/>
          </a:xfrm>
          <a:prstGeom prst="rect">
            <a:avLst/>
          </a:prstGeom>
          <a:noFill/>
          <a:ln w="9525">
            <a:noFill/>
            <a:miter lim="800000"/>
            <a:headEnd/>
            <a:tailEnd/>
          </a:ln>
        </p:spPr>
        <p:txBody>
          <a:bodyPr vert="horz" wrap="square" lIns="473229" tIns="236615" rIns="473229" bIns="23661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646488" y="9882188"/>
            <a:ext cx="41317862" cy="20524787"/>
          </a:xfrm>
          <a:prstGeom prst="rect">
            <a:avLst/>
          </a:prstGeom>
          <a:noFill/>
          <a:ln w="9525">
            <a:noFill/>
            <a:miter lim="800000"/>
            <a:headEnd/>
            <a:tailEnd/>
          </a:ln>
        </p:spPr>
        <p:txBody>
          <a:bodyPr vert="horz" wrap="square" lIns="473229" tIns="236615" rIns="473229" bIns="2366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646488" y="31167388"/>
            <a:ext cx="10126662" cy="2279650"/>
          </a:xfrm>
          <a:prstGeom prst="rect">
            <a:avLst/>
          </a:prstGeom>
          <a:noFill/>
          <a:ln w="9525">
            <a:noFill/>
            <a:miter lim="800000"/>
            <a:headEnd/>
            <a:tailEnd/>
          </a:ln>
        </p:spPr>
        <p:txBody>
          <a:bodyPr vert="horz" wrap="square" lIns="473229" tIns="236615" rIns="473229" bIns="236615" numCol="1" anchor="t" anchorCtr="0" compatLnSpc="1">
            <a:prstTxWarp prst="textNoShape">
              <a:avLst/>
            </a:prstTxWarp>
          </a:bodyPr>
          <a:lstStyle>
            <a:lvl1pPr eaLnBrk="0" hangingPunct="0">
              <a:defRPr sz="7200">
                <a:ea typeface="ＭＳ Ｐゴシック" pitchFamily="16"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16608425" y="31167388"/>
            <a:ext cx="15392400" cy="2279650"/>
          </a:xfrm>
          <a:prstGeom prst="rect">
            <a:avLst/>
          </a:prstGeom>
          <a:noFill/>
          <a:ln w="9525">
            <a:noFill/>
            <a:miter lim="800000"/>
            <a:headEnd/>
            <a:tailEnd/>
          </a:ln>
        </p:spPr>
        <p:txBody>
          <a:bodyPr vert="horz" wrap="square" lIns="473229" tIns="236615" rIns="473229" bIns="236615" numCol="1" anchor="t" anchorCtr="0" compatLnSpc="1">
            <a:prstTxWarp prst="textNoShape">
              <a:avLst/>
            </a:prstTxWarp>
          </a:bodyPr>
          <a:lstStyle>
            <a:lvl1pPr algn="ctr" eaLnBrk="0" hangingPunct="0">
              <a:defRPr sz="7200">
                <a:ea typeface="ＭＳ Ｐゴシック" pitchFamily="16"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34836100" y="31167388"/>
            <a:ext cx="10128250" cy="2279650"/>
          </a:xfrm>
          <a:prstGeom prst="rect">
            <a:avLst/>
          </a:prstGeom>
          <a:noFill/>
          <a:ln w="9525">
            <a:noFill/>
            <a:miter lim="800000"/>
            <a:headEnd/>
            <a:tailEnd/>
          </a:ln>
        </p:spPr>
        <p:txBody>
          <a:bodyPr vert="horz" wrap="square" lIns="473229" tIns="236615" rIns="473229" bIns="236615" numCol="1" anchor="t" anchorCtr="0" compatLnSpc="1">
            <a:prstTxWarp prst="textNoShape">
              <a:avLst/>
            </a:prstTxWarp>
          </a:bodyPr>
          <a:lstStyle>
            <a:lvl1pPr algn="r" eaLnBrk="0" hangingPunct="0">
              <a:defRPr sz="7200">
                <a:ea typeface="ＭＳ Ｐゴシック" pitchFamily="16" charset="-128"/>
                <a:cs typeface="+mn-cs"/>
              </a:defRPr>
            </a:lvl1pPr>
          </a:lstStyle>
          <a:p>
            <a:pPr>
              <a:defRPr/>
            </a:pPr>
            <a:fld id="{8AD6CE60-28A0-4340-9AE9-B6EAC4C521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732338" rtl="0" eaLnBrk="0" fontAlgn="base" hangingPunct="0">
        <a:spcBef>
          <a:spcPct val="0"/>
        </a:spcBef>
        <a:spcAft>
          <a:spcPct val="0"/>
        </a:spcAft>
        <a:defRPr sz="22800">
          <a:solidFill>
            <a:schemeClr val="tx2"/>
          </a:solidFill>
          <a:latin typeface="+mj-lt"/>
          <a:ea typeface="+mj-ea"/>
          <a:cs typeface="+mj-cs"/>
        </a:defRPr>
      </a:lvl1pPr>
      <a:lvl2pPr algn="ctr" defTabSz="4732338" rtl="0" eaLnBrk="0" fontAlgn="base" hangingPunct="0">
        <a:spcBef>
          <a:spcPct val="0"/>
        </a:spcBef>
        <a:spcAft>
          <a:spcPct val="0"/>
        </a:spcAft>
        <a:defRPr sz="22800">
          <a:solidFill>
            <a:schemeClr val="tx2"/>
          </a:solidFill>
          <a:latin typeface="Arial" charset="0"/>
          <a:ea typeface="ＭＳ Ｐゴシック" pitchFamily="16" charset="-128"/>
        </a:defRPr>
      </a:lvl2pPr>
      <a:lvl3pPr algn="ctr" defTabSz="4732338" rtl="0" eaLnBrk="0" fontAlgn="base" hangingPunct="0">
        <a:spcBef>
          <a:spcPct val="0"/>
        </a:spcBef>
        <a:spcAft>
          <a:spcPct val="0"/>
        </a:spcAft>
        <a:defRPr sz="22800">
          <a:solidFill>
            <a:schemeClr val="tx2"/>
          </a:solidFill>
          <a:latin typeface="Arial" charset="0"/>
          <a:ea typeface="ＭＳ Ｐゴシック" pitchFamily="16" charset="-128"/>
        </a:defRPr>
      </a:lvl3pPr>
      <a:lvl4pPr algn="ctr" defTabSz="4732338" rtl="0" eaLnBrk="0" fontAlgn="base" hangingPunct="0">
        <a:spcBef>
          <a:spcPct val="0"/>
        </a:spcBef>
        <a:spcAft>
          <a:spcPct val="0"/>
        </a:spcAft>
        <a:defRPr sz="22800">
          <a:solidFill>
            <a:schemeClr val="tx2"/>
          </a:solidFill>
          <a:latin typeface="Arial" charset="0"/>
          <a:ea typeface="ＭＳ Ｐゴシック" pitchFamily="16" charset="-128"/>
        </a:defRPr>
      </a:lvl4pPr>
      <a:lvl5pPr algn="ctr" defTabSz="4732338" rtl="0" eaLnBrk="0" fontAlgn="base" hangingPunct="0">
        <a:spcBef>
          <a:spcPct val="0"/>
        </a:spcBef>
        <a:spcAft>
          <a:spcPct val="0"/>
        </a:spcAft>
        <a:defRPr sz="22800">
          <a:solidFill>
            <a:schemeClr val="tx2"/>
          </a:solidFill>
          <a:latin typeface="Arial" charset="0"/>
          <a:ea typeface="ＭＳ Ｐゴシック" pitchFamily="16" charset="-128"/>
        </a:defRPr>
      </a:lvl5pPr>
      <a:lvl6pPr marL="457200" algn="ctr" defTabSz="4732338" rtl="0" fontAlgn="base">
        <a:spcBef>
          <a:spcPct val="0"/>
        </a:spcBef>
        <a:spcAft>
          <a:spcPct val="0"/>
        </a:spcAft>
        <a:defRPr sz="22800">
          <a:solidFill>
            <a:schemeClr val="tx2"/>
          </a:solidFill>
          <a:latin typeface="Arial" charset="0"/>
          <a:ea typeface="ＭＳ Ｐゴシック" pitchFamily="16" charset="-128"/>
        </a:defRPr>
      </a:lvl6pPr>
      <a:lvl7pPr marL="914400" algn="ctr" defTabSz="4732338" rtl="0" fontAlgn="base">
        <a:spcBef>
          <a:spcPct val="0"/>
        </a:spcBef>
        <a:spcAft>
          <a:spcPct val="0"/>
        </a:spcAft>
        <a:defRPr sz="22800">
          <a:solidFill>
            <a:schemeClr val="tx2"/>
          </a:solidFill>
          <a:latin typeface="Arial" charset="0"/>
          <a:ea typeface="ＭＳ Ｐゴシック" pitchFamily="16" charset="-128"/>
        </a:defRPr>
      </a:lvl7pPr>
      <a:lvl8pPr marL="1371600" algn="ctr" defTabSz="4732338" rtl="0" fontAlgn="base">
        <a:spcBef>
          <a:spcPct val="0"/>
        </a:spcBef>
        <a:spcAft>
          <a:spcPct val="0"/>
        </a:spcAft>
        <a:defRPr sz="22800">
          <a:solidFill>
            <a:schemeClr val="tx2"/>
          </a:solidFill>
          <a:latin typeface="Arial" charset="0"/>
          <a:ea typeface="ＭＳ Ｐゴシック" pitchFamily="16" charset="-128"/>
        </a:defRPr>
      </a:lvl8pPr>
      <a:lvl9pPr marL="1828800" algn="ctr" defTabSz="4732338" rtl="0" fontAlgn="base">
        <a:spcBef>
          <a:spcPct val="0"/>
        </a:spcBef>
        <a:spcAft>
          <a:spcPct val="0"/>
        </a:spcAft>
        <a:defRPr sz="22800">
          <a:solidFill>
            <a:schemeClr val="tx2"/>
          </a:solidFill>
          <a:latin typeface="Arial" charset="0"/>
          <a:ea typeface="ＭＳ Ｐゴシック" pitchFamily="16" charset="-128"/>
        </a:defRPr>
      </a:lvl9pPr>
    </p:titleStyle>
    <p:bodyStyle>
      <a:lvl1pPr marL="1774825" indent="-1774825" algn="l" defTabSz="4732338" rtl="0" eaLnBrk="0" fontAlgn="base" hangingPunct="0">
        <a:spcBef>
          <a:spcPct val="20000"/>
        </a:spcBef>
        <a:spcAft>
          <a:spcPct val="0"/>
        </a:spcAft>
        <a:buChar char="•"/>
        <a:defRPr sz="16600">
          <a:solidFill>
            <a:schemeClr val="tx1"/>
          </a:solidFill>
          <a:latin typeface="+mn-lt"/>
          <a:ea typeface="+mn-ea"/>
          <a:cs typeface="+mn-cs"/>
        </a:defRPr>
      </a:lvl1pPr>
      <a:lvl2pPr marL="3844925" indent="-1479550" algn="l" defTabSz="4732338" rtl="0" eaLnBrk="0" fontAlgn="base" hangingPunct="0">
        <a:spcBef>
          <a:spcPct val="20000"/>
        </a:spcBef>
        <a:spcAft>
          <a:spcPct val="0"/>
        </a:spcAft>
        <a:buChar char="–"/>
        <a:defRPr sz="14500">
          <a:solidFill>
            <a:schemeClr val="tx1"/>
          </a:solidFill>
          <a:latin typeface="+mn-lt"/>
          <a:ea typeface="+mn-ea"/>
        </a:defRPr>
      </a:lvl2pPr>
      <a:lvl3pPr marL="5915025" indent="-1182688" algn="l" defTabSz="4732338" rtl="0" eaLnBrk="0" fontAlgn="base" hangingPunct="0">
        <a:spcBef>
          <a:spcPct val="20000"/>
        </a:spcBef>
        <a:spcAft>
          <a:spcPct val="0"/>
        </a:spcAft>
        <a:buChar char="•"/>
        <a:defRPr sz="12400">
          <a:solidFill>
            <a:schemeClr val="tx1"/>
          </a:solidFill>
          <a:latin typeface="+mn-lt"/>
          <a:ea typeface="+mn-ea"/>
        </a:defRPr>
      </a:lvl3pPr>
      <a:lvl4pPr marL="8281988" indent="-1184275" algn="l" defTabSz="4732338" rtl="0" eaLnBrk="0" fontAlgn="base" hangingPunct="0">
        <a:spcBef>
          <a:spcPct val="20000"/>
        </a:spcBef>
        <a:spcAft>
          <a:spcPct val="0"/>
        </a:spcAft>
        <a:buChar char="–"/>
        <a:defRPr sz="10400">
          <a:solidFill>
            <a:schemeClr val="tx1"/>
          </a:solidFill>
          <a:latin typeface="+mn-lt"/>
          <a:ea typeface="+mn-ea"/>
        </a:defRPr>
      </a:lvl4pPr>
      <a:lvl5pPr marL="10647363" indent="-1182688" algn="l" defTabSz="4732338" rtl="0" eaLnBrk="0" fontAlgn="base" hangingPunct="0">
        <a:spcBef>
          <a:spcPct val="20000"/>
        </a:spcBef>
        <a:spcAft>
          <a:spcPct val="0"/>
        </a:spcAft>
        <a:buChar char="»"/>
        <a:defRPr sz="10400">
          <a:solidFill>
            <a:schemeClr val="tx1"/>
          </a:solidFill>
          <a:latin typeface="+mn-lt"/>
          <a:ea typeface="+mn-ea"/>
        </a:defRPr>
      </a:lvl5pPr>
      <a:lvl6pPr marL="11104563" indent="-1182688" algn="l" defTabSz="4732338" rtl="0" fontAlgn="base">
        <a:spcBef>
          <a:spcPct val="20000"/>
        </a:spcBef>
        <a:spcAft>
          <a:spcPct val="0"/>
        </a:spcAft>
        <a:buChar char="»"/>
        <a:defRPr sz="10400">
          <a:solidFill>
            <a:schemeClr val="tx1"/>
          </a:solidFill>
          <a:latin typeface="+mn-lt"/>
          <a:ea typeface="+mn-ea"/>
        </a:defRPr>
      </a:lvl6pPr>
      <a:lvl7pPr marL="11561763" indent="-1182688" algn="l" defTabSz="4732338" rtl="0" fontAlgn="base">
        <a:spcBef>
          <a:spcPct val="20000"/>
        </a:spcBef>
        <a:spcAft>
          <a:spcPct val="0"/>
        </a:spcAft>
        <a:buChar char="»"/>
        <a:defRPr sz="10400">
          <a:solidFill>
            <a:schemeClr val="tx1"/>
          </a:solidFill>
          <a:latin typeface="+mn-lt"/>
          <a:ea typeface="+mn-ea"/>
        </a:defRPr>
      </a:lvl7pPr>
      <a:lvl8pPr marL="12018963" indent="-1182688" algn="l" defTabSz="4732338" rtl="0" fontAlgn="base">
        <a:spcBef>
          <a:spcPct val="20000"/>
        </a:spcBef>
        <a:spcAft>
          <a:spcPct val="0"/>
        </a:spcAft>
        <a:buChar char="»"/>
        <a:defRPr sz="10400">
          <a:solidFill>
            <a:schemeClr val="tx1"/>
          </a:solidFill>
          <a:latin typeface="+mn-lt"/>
          <a:ea typeface="+mn-ea"/>
        </a:defRPr>
      </a:lvl8pPr>
      <a:lvl9pPr marL="12476163" indent="-1182688" algn="l" defTabSz="4732338" rtl="0" fontAlgn="base">
        <a:spcBef>
          <a:spcPct val="20000"/>
        </a:spcBef>
        <a:spcAft>
          <a:spcPct val="0"/>
        </a:spcAft>
        <a:buChar char="»"/>
        <a:defRPr sz="10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notesSlide" Target="../notesSlides/notesSlide1.xml"/><Relationship Id="rId7" Type="http://schemas.openxmlformats.org/officeDocument/2006/relationships/oleObject" Target="../embeddings/oleObject2.bin"/><Relationship Id="rId12"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emf"/><Relationship Id="rId11" Type="http://schemas.openxmlformats.org/officeDocument/2006/relationships/image" Target="../media/image5.png"/><Relationship Id="rId5" Type="http://schemas.openxmlformats.org/officeDocument/2006/relationships/oleObject" Target="../embeddings/oleObject1.bin"/><Relationship Id="rId10" Type="http://schemas.openxmlformats.org/officeDocument/2006/relationships/image" Target="../media/image3.emf"/><Relationship Id="rId4" Type="http://schemas.openxmlformats.org/officeDocument/2006/relationships/image" Target="../media/image4.png"/><Relationship Id="rId9"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8F8F8"/>
            </a:gs>
            <a:gs pos="100000">
              <a:schemeClr val="bg1"/>
            </a:gs>
          </a:gsLst>
          <a:lin ang="5400000" scaled="1"/>
        </a:gradFill>
        <a:effectLst/>
      </p:bgPr>
    </p:bg>
    <p:spTree>
      <p:nvGrpSpPr>
        <p:cNvPr id="1" name=""/>
        <p:cNvGrpSpPr/>
        <p:nvPr/>
      </p:nvGrpSpPr>
      <p:grpSpPr>
        <a:xfrm>
          <a:off x="0" y="0"/>
          <a:ext cx="0" cy="0"/>
          <a:chOff x="0" y="0"/>
          <a:chExt cx="0" cy="0"/>
        </a:xfrm>
      </p:grpSpPr>
      <p:sp>
        <p:nvSpPr>
          <p:cNvPr id="15395" name="Rectangle 16"/>
          <p:cNvSpPr>
            <a:spLocks noChangeArrowheads="1"/>
          </p:cNvSpPr>
          <p:nvPr/>
        </p:nvSpPr>
        <p:spPr bwMode="auto">
          <a:xfrm>
            <a:off x="1216025" y="7350125"/>
            <a:ext cx="15087600" cy="10960100"/>
          </a:xfrm>
          <a:prstGeom prst="rect">
            <a:avLst/>
          </a:prstGeom>
          <a:noFill/>
          <a:ln w="9525">
            <a:noFill/>
            <a:miter lim="800000"/>
            <a:headEnd/>
            <a:tailEnd/>
          </a:ln>
        </p:spPr>
        <p:txBody>
          <a:bodyPr anchor="ctr">
            <a:spAutoFit/>
          </a:bodyPr>
          <a:lstStyle/>
          <a:p>
            <a:r>
              <a:rPr lang="en-CA" sz="3400"/>
              <a:t>	There are many barriers to success encountered by first-year students attempting to transition into a university environment.  These include an increased workload and academic demands, stronger impetus on the student to manage their time effectively and independently, and a large, unfamiliar community that it can, at first, feel difficult to become a part of.</a:t>
            </a:r>
          </a:p>
          <a:p>
            <a:r>
              <a:rPr lang="en-CA" sz="3400"/>
              <a:t>	Each of these, on their own or taken together, can quickly and severely have an adverse effect on student performance.</a:t>
            </a:r>
          </a:p>
          <a:p>
            <a:r>
              <a:rPr lang="en-CA" sz="3400"/>
              <a:t>	The Conference for Learning and Academic Student Success (CLASS) addresses these issues through the provision of numerous and varied opportunities to gain study and time management skills, network with peers and mentors, and become aware of and engaged in on-campus involvement opportunities.  This is done through subject-specific study skills seminars, (presented by practicing professors) a resource fair showcasing involvement and assistance opportunities from across campus, four separate faculty-specific mentorship lunches where first-year students re-connect with their MUG leaders and meet other senior students interested in providing help, support and mentorship, and many “concurrent workshops,” held on numerous days throughout the week – these are workshops created and facilitated by students, for students.  These, when taken in tandem with everything else being offered at CLASS, offer a well-rounded opportunity for first-year students to maximize their chances for success at UBC.  	</a:t>
            </a:r>
          </a:p>
        </p:txBody>
      </p:sp>
      <p:sp>
        <p:nvSpPr>
          <p:cNvPr id="15396" name="Text Box 6"/>
          <p:cNvSpPr txBox="1">
            <a:spLocks noChangeArrowheads="1"/>
          </p:cNvSpPr>
          <p:nvPr/>
        </p:nvSpPr>
        <p:spPr bwMode="auto">
          <a:xfrm>
            <a:off x="6778625" y="0"/>
            <a:ext cx="33223200" cy="5457825"/>
          </a:xfrm>
          <a:prstGeom prst="rect">
            <a:avLst/>
          </a:prstGeom>
          <a:noFill/>
          <a:ln w="9525">
            <a:noFill/>
            <a:miter lim="800000"/>
            <a:headEnd/>
            <a:tailEnd/>
          </a:ln>
        </p:spPr>
        <p:txBody>
          <a:bodyPr anchor="ctr" anchorCtr="1"/>
          <a:lstStyle/>
          <a:p>
            <a:pPr marL="457200" indent="-457200" algn="ctr" eaLnBrk="0" hangingPunct="0"/>
            <a:r>
              <a:rPr lang="en-CA" sz="6200" b="1"/>
              <a:t>The Keys to First-Year Success at UBC: Conference for Learning and Academic Student Success (CLASS)</a:t>
            </a:r>
          </a:p>
          <a:p>
            <a:pPr marL="457200" indent="-457200" algn="ctr" eaLnBrk="0" hangingPunct="0"/>
            <a:r>
              <a:rPr lang="en-US" sz="5200" b="1"/>
              <a:t>Updated by: Joseph Young</a:t>
            </a:r>
            <a:endParaRPr lang="en-US" sz="5200" b="1" baseline="30000"/>
          </a:p>
          <a:p>
            <a:pPr marL="457200" indent="-457200" algn="ctr" eaLnBrk="0" hangingPunct="0">
              <a:buFont typeface="Arial" charset="0"/>
              <a:buNone/>
            </a:pPr>
            <a:r>
              <a:rPr lang="en-US" sz="4000"/>
              <a:t>Project Manager, CLASS 2011 Conference</a:t>
            </a:r>
          </a:p>
          <a:p>
            <a:pPr marL="457200" indent="-457200" algn="ctr" eaLnBrk="0" hangingPunct="0"/>
            <a:r>
              <a:rPr lang="en-US" sz="7200" b="1"/>
              <a:t> </a:t>
            </a:r>
          </a:p>
        </p:txBody>
      </p:sp>
      <p:sp>
        <p:nvSpPr>
          <p:cNvPr id="15397" name="Line 7"/>
          <p:cNvSpPr>
            <a:spLocks noChangeShapeType="1"/>
          </p:cNvSpPr>
          <p:nvPr/>
        </p:nvSpPr>
        <p:spPr bwMode="auto">
          <a:xfrm>
            <a:off x="1063625" y="4835525"/>
            <a:ext cx="46405800" cy="76200"/>
          </a:xfrm>
          <a:prstGeom prst="line">
            <a:avLst/>
          </a:prstGeom>
          <a:noFill/>
          <a:ln w="203200">
            <a:solidFill>
              <a:schemeClr val="tx1"/>
            </a:solidFill>
            <a:round/>
            <a:headEnd/>
            <a:tailEnd/>
          </a:ln>
        </p:spPr>
        <p:txBody>
          <a:bodyPr wrap="none" anchor="ctr"/>
          <a:lstStyle/>
          <a:p>
            <a:endParaRPr lang="en-US"/>
          </a:p>
        </p:txBody>
      </p:sp>
      <p:sp>
        <p:nvSpPr>
          <p:cNvPr id="15398" name="Text Box 9"/>
          <p:cNvSpPr txBox="1">
            <a:spLocks noChangeArrowheads="1"/>
          </p:cNvSpPr>
          <p:nvPr/>
        </p:nvSpPr>
        <p:spPr bwMode="auto">
          <a:xfrm>
            <a:off x="6016625" y="5749925"/>
            <a:ext cx="5518150" cy="1189038"/>
          </a:xfrm>
          <a:prstGeom prst="rect">
            <a:avLst/>
          </a:prstGeom>
          <a:noFill/>
          <a:ln w="9525">
            <a:noFill/>
            <a:miter lim="800000"/>
            <a:headEnd/>
            <a:tailEnd/>
          </a:ln>
        </p:spPr>
        <p:txBody>
          <a:bodyPr wrap="none">
            <a:spAutoFit/>
          </a:bodyPr>
          <a:lstStyle/>
          <a:p>
            <a:pPr eaLnBrk="0" hangingPunct="0"/>
            <a:r>
              <a:rPr lang="en-US" sz="7200" b="1"/>
              <a:t>Introduction</a:t>
            </a:r>
          </a:p>
        </p:txBody>
      </p:sp>
      <p:sp>
        <p:nvSpPr>
          <p:cNvPr id="15399" name="Text Box 10"/>
          <p:cNvSpPr txBox="1">
            <a:spLocks noChangeArrowheads="1"/>
          </p:cNvSpPr>
          <p:nvPr/>
        </p:nvSpPr>
        <p:spPr bwMode="auto">
          <a:xfrm>
            <a:off x="6321425" y="19408775"/>
            <a:ext cx="3333750" cy="1189038"/>
          </a:xfrm>
          <a:prstGeom prst="rect">
            <a:avLst/>
          </a:prstGeom>
          <a:noFill/>
          <a:ln w="9525">
            <a:noFill/>
            <a:miter lim="800000"/>
            <a:headEnd/>
            <a:tailEnd/>
          </a:ln>
        </p:spPr>
        <p:txBody>
          <a:bodyPr wrap="none">
            <a:spAutoFit/>
          </a:bodyPr>
          <a:lstStyle/>
          <a:p>
            <a:pPr eaLnBrk="0" hangingPunct="0"/>
            <a:r>
              <a:rPr lang="en-US" sz="7200" b="1"/>
              <a:t>History</a:t>
            </a:r>
          </a:p>
        </p:txBody>
      </p:sp>
      <p:sp>
        <p:nvSpPr>
          <p:cNvPr id="15400" name="Text Box 11"/>
          <p:cNvSpPr txBox="1">
            <a:spLocks noChangeArrowheads="1"/>
          </p:cNvSpPr>
          <p:nvPr/>
        </p:nvSpPr>
        <p:spPr bwMode="auto">
          <a:xfrm>
            <a:off x="21694775" y="5140325"/>
            <a:ext cx="7804150" cy="1189038"/>
          </a:xfrm>
          <a:prstGeom prst="rect">
            <a:avLst/>
          </a:prstGeom>
          <a:noFill/>
          <a:ln w="9525">
            <a:noFill/>
            <a:miter lim="800000"/>
            <a:headEnd/>
            <a:tailEnd/>
          </a:ln>
        </p:spPr>
        <p:txBody>
          <a:bodyPr wrap="none">
            <a:spAutoFit/>
          </a:bodyPr>
          <a:lstStyle/>
          <a:p>
            <a:pPr algn="ctr" eaLnBrk="0" hangingPunct="0"/>
            <a:r>
              <a:rPr lang="en-US" sz="7200" b="1"/>
              <a:t>Rationale – Why?</a:t>
            </a:r>
          </a:p>
        </p:txBody>
      </p:sp>
      <p:sp>
        <p:nvSpPr>
          <p:cNvPr id="15401" name="Text Box 14"/>
          <p:cNvSpPr txBox="1">
            <a:spLocks noChangeArrowheads="1"/>
          </p:cNvSpPr>
          <p:nvPr/>
        </p:nvSpPr>
        <p:spPr bwMode="auto">
          <a:xfrm>
            <a:off x="9674225" y="3997325"/>
            <a:ext cx="27660600" cy="711200"/>
          </a:xfrm>
          <a:prstGeom prst="rect">
            <a:avLst/>
          </a:prstGeom>
          <a:noFill/>
          <a:ln w="9525">
            <a:solidFill>
              <a:schemeClr val="tx1"/>
            </a:solidFill>
            <a:miter lim="800000"/>
            <a:headEnd/>
            <a:tailEnd/>
          </a:ln>
        </p:spPr>
        <p:txBody>
          <a:bodyPr>
            <a:spAutoFit/>
          </a:bodyPr>
          <a:lstStyle/>
          <a:p>
            <a:pPr eaLnBrk="0" hangingPunct="0"/>
            <a:r>
              <a:rPr lang="en-US" sz="4000" b="1"/>
              <a:t>Acknowledgements: Jay Chan, Student Development Office, and the Teaching and Learning Enhancement Fund</a:t>
            </a:r>
          </a:p>
        </p:txBody>
      </p:sp>
      <p:pic>
        <p:nvPicPr>
          <p:cNvPr id="15402" name="Picture 7" descr="http://www.publicaffairs.ubc.ca/visualidentity/artwork/ubc_signatures/4_logo_signatures/1_blue/rgb/s4u_b.png"/>
          <p:cNvPicPr>
            <a:picLocks noChangeAspect="1" noChangeArrowheads="1"/>
          </p:cNvPicPr>
          <p:nvPr/>
        </p:nvPicPr>
        <p:blipFill>
          <a:blip r:embed="rId4"/>
          <a:srcRect/>
          <a:stretch>
            <a:fillRect/>
          </a:stretch>
        </p:blipFill>
        <p:spPr bwMode="auto">
          <a:xfrm>
            <a:off x="1901825" y="339725"/>
            <a:ext cx="2514600" cy="3984625"/>
          </a:xfrm>
          <a:prstGeom prst="rect">
            <a:avLst/>
          </a:prstGeom>
          <a:noFill/>
          <a:ln w="9525">
            <a:noFill/>
            <a:miter lim="800000"/>
            <a:headEnd/>
            <a:tailEnd/>
          </a:ln>
        </p:spPr>
      </p:pic>
      <p:sp>
        <p:nvSpPr>
          <p:cNvPr id="15403" name="AutoShape 6" descr="http://mail.google.com/mail/?ui=2&amp;ik=3ed37602c4&amp;view=att&amp;th=123e89d9e2a2d3b9&amp;attid=0.1&amp;disp=inline&amp;realattid=f_fzyj9x9o1&amp;zw"/>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CA"/>
          </a:p>
        </p:txBody>
      </p:sp>
      <p:sp>
        <p:nvSpPr>
          <p:cNvPr id="15404" name="AutoShape 8" descr="http://mail.google.com/mail/?ui=2&amp;ik=3ed37602c4&amp;view=att&amp;th=123e89d9e2a2d3b9&amp;attid=0.1&amp;disp=inline&amp;realattid=f_fzyj9x9o1&amp;zw"/>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CA"/>
          </a:p>
        </p:txBody>
      </p:sp>
      <p:sp>
        <p:nvSpPr>
          <p:cNvPr id="15405" name="Text Box 12"/>
          <p:cNvSpPr txBox="1">
            <a:spLocks noChangeArrowheads="1"/>
          </p:cNvSpPr>
          <p:nvPr/>
        </p:nvSpPr>
        <p:spPr bwMode="auto">
          <a:xfrm>
            <a:off x="36420425" y="27695525"/>
            <a:ext cx="7753350" cy="1189038"/>
          </a:xfrm>
          <a:prstGeom prst="rect">
            <a:avLst/>
          </a:prstGeom>
          <a:noFill/>
          <a:ln w="9525">
            <a:noFill/>
            <a:miter lim="800000"/>
            <a:headEnd/>
            <a:tailEnd/>
          </a:ln>
        </p:spPr>
        <p:txBody>
          <a:bodyPr wrap="none">
            <a:spAutoFit/>
          </a:bodyPr>
          <a:lstStyle/>
          <a:p>
            <a:pPr eaLnBrk="0" hangingPunct="0"/>
            <a:r>
              <a:rPr lang="en-US" sz="7200" b="1"/>
              <a:t>Campus Partners</a:t>
            </a:r>
          </a:p>
        </p:txBody>
      </p:sp>
      <p:sp>
        <p:nvSpPr>
          <p:cNvPr id="15406" name="Rectangle 16"/>
          <p:cNvSpPr>
            <a:spLocks noChangeArrowheads="1"/>
          </p:cNvSpPr>
          <p:nvPr/>
        </p:nvSpPr>
        <p:spPr bwMode="auto">
          <a:xfrm>
            <a:off x="1216025" y="20685125"/>
            <a:ext cx="14706600" cy="11995150"/>
          </a:xfrm>
          <a:prstGeom prst="rect">
            <a:avLst/>
          </a:prstGeom>
          <a:noFill/>
          <a:ln w="9525">
            <a:noFill/>
            <a:miter lim="800000"/>
            <a:headEnd/>
            <a:tailEnd/>
          </a:ln>
        </p:spPr>
        <p:txBody>
          <a:bodyPr anchor="ctr">
            <a:spAutoFit/>
          </a:bodyPr>
          <a:lstStyle/>
          <a:p>
            <a:r>
              <a:rPr lang="en-CA" sz="3400"/>
              <a:t>	The concept for CLASS originated with the “Get Learn’d Conference,” held in 2008.  A pilot conference was held in January of that year for 75 Science students, providing them with skills deemed necessary for academic success in their specific areas of study.  Following this success</a:t>
            </a:r>
            <a:r>
              <a:rPr lang="en-CA" sz="3200"/>
              <a:t>, </a:t>
            </a:r>
            <a:r>
              <a:rPr lang="en-CA" sz="3400"/>
              <a:t>a</a:t>
            </a:r>
            <a:r>
              <a:rPr lang="en-CA"/>
              <a:t> </a:t>
            </a:r>
            <a:r>
              <a:rPr lang="en-CA" sz="3400"/>
              <a:t>TLEF grant provided the means to put on the first annual fully-fledged “Get Learn’d Conference,” on October 4th of 2008, which provided support to 250 first and second year students in the Faculties of Arts, Science and Engineering.</a:t>
            </a:r>
          </a:p>
          <a:p>
            <a:r>
              <a:rPr lang="en-CA" sz="3400"/>
              <a:t>	Since that time, CLASS (renamed as of the 2009 conference) has provided support to hundreds of students each year, over the course of one day in October, through the presentation of workshops, subject-specific seminars, and peer coaching opportunities facilitated through connections with Peer Programs, Wellness Educators and various student Undergraduate Societies, among others.</a:t>
            </a:r>
          </a:p>
          <a:p>
            <a:r>
              <a:rPr lang="en-CA" sz="3400"/>
              <a:t>	The most significant change to the format of the conference for 2011 has been to provide a week-long event, with different experiences being offered every day.  The rationale for this change is to simply make it easier for students to attend at least some aspects of the conference over the course of the week, rather than having to make an all-or-nothing commitment to one day.  Also, providing a number of opportunities increases the chances that students will not choose to miss a seminar based on inconvenience, as they are likely to be able to find several things that fit their schedule over the course of the week.</a:t>
            </a:r>
          </a:p>
        </p:txBody>
      </p:sp>
      <p:sp>
        <p:nvSpPr>
          <p:cNvPr id="15407" name="Text Box 12"/>
          <p:cNvSpPr txBox="1">
            <a:spLocks noChangeArrowheads="1"/>
          </p:cNvSpPr>
          <p:nvPr/>
        </p:nvSpPr>
        <p:spPr bwMode="auto">
          <a:xfrm>
            <a:off x="35048825" y="5703888"/>
            <a:ext cx="9175750" cy="1189037"/>
          </a:xfrm>
          <a:prstGeom prst="rect">
            <a:avLst/>
          </a:prstGeom>
          <a:noFill/>
          <a:ln w="9525">
            <a:noFill/>
            <a:miter lim="800000"/>
            <a:headEnd/>
            <a:tailEnd/>
          </a:ln>
        </p:spPr>
        <p:txBody>
          <a:bodyPr wrap="none">
            <a:spAutoFit/>
          </a:bodyPr>
          <a:lstStyle/>
          <a:p>
            <a:pPr eaLnBrk="0" hangingPunct="0"/>
            <a:r>
              <a:rPr lang="en-US" sz="7200" b="1"/>
              <a:t>Attendance Analysis</a:t>
            </a:r>
          </a:p>
        </p:txBody>
      </p:sp>
      <p:sp>
        <p:nvSpPr>
          <p:cNvPr id="15408" name="Rectangle 16"/>
          <p:cNvSpPr>
            <a:spLocks noChangeArrowheads="1"/>
          </p:cNvSpPr>
          <p:nvPr/>
        </p:nvSpPr>
        <p:spPr bwMode="auto">
          <a:xfrm>
            <a:off x="17522825" y="25587325"/>
            <a:ext cx="14706600" cy="822325"/>
          </a:xfrm>
          <a:prstGeom prst="rect">
            <a:avLst/>
          </a:prstGeom>
          <a:noFill/>
          <a:ln w="9525">
            <a:noFill/>
            <a:miter lim="800000"/>
            <a:headEnd/>
            <a:tailEnd/>
          </a:ln>
        </p:spPr>
        <p:txBody>
          <a:bodyPr anchor="ctr">
            <a:spAutoFit/>
          </a:bodyPr>
          <a:lstStyle/>
          <a:p>
            <a:pPr eaLnBrk="0" hangingPunct="0"/>
            <a:endParaRPr lang="en-CA" b="1">
              <a:solidFill>
                <a:srgbClr val="002859"/>
              </a:solidFill>
            </a:endParaRPr>
          </a:p>
          <a:p>
            <a:pPr eaLnBrk="0" hangingPunct="0"/>
            <a:endParaRPr lang="en-CA" b="1">
              <a:solidFill>
                <a:srgbClr val="002859"/>
              </a:solidFill>
            </a:endParaRPr>
          </a:p>
        </p:txBody>
      </p:sp>
      <p:sp>
        <p:nvSpPr>
          <p:cNvPr id="15409" name="Rectangle 16"/>
          <p:cNvSpPr>
            <a:spLocks noChangeArrowheads="1"/>
          </p:cNvSpPr>
          <p:nvPr/>
        </p:nvSpPr>
        <p:spPr bwMode="auto">
          <a:xfrm>
            <a:off x="35048825" y="19130963"/>
            <a:ext cx="2362200" cy="822325"/>
          </a:xfrm>
          <a:prstGeom prst="rect">
            <a:avLst/>
          </a:prstGeom>
          <a:noFill/>
          <a:ln w="9525">
            <a:noFill/>
            <a:miter lim="800000"/>
            <a:headEnd/>
            <a:tailEnd/>
          </a:ln>
        </p:spPr>
        <p:txBody>
          <a:bodyPr anchor="ctr">
            <a:spAutoFit/>
          </a:bodyPr>
          <a:lstStyle/>
          <a:p>
            <a:endParaRPr lang="en-US">
              <a:solidFill>
                <a:srgbClr val="002859"/>
              </a:solidFill>
            </a:endParaRPr>
          </a:p>
          <a:p>
            <a:pPr eaLnBrk="0" hangingPunct="0"/>
            <a:endParaRPr lang="en-CA">
              <a:solidFill>
                <a:srgbClr val="002859"/>
              </a:solidFill>
            </a:endParaRPr>
          </a:p>
        </p:txBody>
      </p:sp>
      <p:sp>
        <p:nvSpPr>
          <p:cNvPr id="15410" name="Rectangle 16"/>
          <p:cNvSpPr>
            <a:spLocks noChangeArrowheads="1"/>
          </p:cNvSpPr>
          <p:nvPr/>
        </p:nvSpPr>
        <p:spPr bwMode="auto">
          <a:xfrm>
            <a:off x="42668825" y="19207163"/>
            <a:ext cx="2362200" cy="822325"/>
          </a:xfrm>
          <a:prstGeom prst="rect">
            <a:avLst/>
          </a:prstGeom>
          <a:noFill/>
          <a:ln w="9525">
            <a:noFill/>
            <a:miter lim="800000"/>
            <a:headEnd/>
            <a:tailEnd/>
          </a:ln>
        </p:spPr>
        <p:txBody>
          <a:bodyPr anchor="ctr">
            <a:spAutoFit/>
          </a:bodyPr>
          <a:lstStyle/>
          <a:p>
            <a:endParaRPr lang="en-US">
              <a:solidFill>
                <a:srgbClr val="002859"/>
              </a:solidFill>
            </a:endParaRPr>
          </a:p>
          <a:p>
            <a:pPr eaLnBrk="0" hangingPunct="0"/>
            <a:endParaRPr lang="en-CA">
              <a:solidFill>
                <a:srgbClr val="002859"/>
              </a:solidFill>
            </a:endParaRPr>
          </a:p>
        </p:txBody>
      </p:sp>
      <p:sp>
        <p:nvSpPr>
          <p:cNvPr id="15411" name="Rectangle 16"/>
          <p:cNvSpPr>
            <a:spLocks noChangeArrowheads="1"/>
          </p:cNvSpPr>
          <p:nvPr/>
        </p:nvSpPr>
        <p:spPr bwMode="auto">
          <a:xfrm>
            <a:off x="33216850" y="29067125"/>
            <a:ext cx="15392400" cy="1584325"/>
          </a:xfrm>
          <a:prstGeom prst="rect">
            <a:avLst/>
          </a:prstGeom>
          <a:noFill/>
          <a:ln w="9525">
            <a:noFill/>
            <a:miter lim="800000"/>
            <a:headEnd/>
            <a:tailEnd/>
          </a:ln>
        </p:spPr>
        <p:txBody>
          <a:bodyPr anchor="ctr">
            <a:spAutoFit/>
          </a:bodyPr>
          <a:lstStyle/>
          <a:p>
            <a:r>
              <a:rPr lang="en-CA" sz="3400"/>
              <a:t> 	 </a:t>
            </a:r>
            <a:r>
              <a:rPr lang="en-CA" sz="3200"/>
              <a:t>CLASS partnered with the following groups: Chapman Learning Commons, The Interuniversity Conference on Education, UBC Thrive and the Arts Undergraduate Society.</a:t>
            </a:r>
          </a:p>
        </p:txBody>
      </p:sp>
      <p:sp>
        <p:nvSpPr>
          <p:cNvPr id="15412" name="Rectangle 114"/>
          <p:cNvSpPr>
            <a:spLocks noChangeArrowheads="1"/>
          </p:cNvSpPr>
          <p:nvPr/>
        </p:nvSpPr>
        <p:spPr bwMode="auto">
          <a:xfrm>
            <a:off x="17599025" y="6435725"/>
            <a:ext cx="15087600" cy="9925050"/>
          </a:xfrm>
          <a:prstGeom prst="rect">
            <a:avLst/>
          </a:prstGeom>
          <a:noFill/>
          <a:ln w="9525">
            <a:noFill/>
            <a:miter lim="800000"/>
            <a:headEnd/>
            <a:tailEnd/>
          </a:ln>
        </p:spPr>
        <p:txBody>
          <a:bodyPr anchor="ctr">
            <a:spAutoFit/>
          </a:bodyPr>
          <a:lstStyle/>
          <a:p>
            <a:r>
              <a:rPr lang="en-CA" sz="3400"/>
              <a:t>	In addition to the points listed previously relating to the decision to make CLASS a week-long event this year, the rationale for CLASS has its basis in several points.</a:t>
            </a:r>
          </a:p>
          <a:p>
            <a:r>
              <a:rPr lang="en-CA" sz="3400"/>
              <a:t>	As far as scheduling is concerned, late October was chosen (and has been chosen before) for two key reasons: firstly, it is shortly after a large number of first-year midterms.  This means that students who are struggling will have a better idea of their situation and may be more inclined to attend than they would have been previously.  Secondly, it achieves this goal without being so late in the semester that first-year students do not have the time to make significant changes to their level of success before the end of the academic year.  This balance has been shown effective in previous years, and, as mentioned above, has been adopted again.</a:t>
            </a:r>
          </a:p>
          <a:p>
            <a:r>
              <a:rPr lang="en-CA" sz="3400"/>
              <a:t>	The rationale for the event itself is a dense and multi-faceted one, but it largely based on the idea that students want to be successful and want to be a part of a community, but may not, at such an early stage in their university lives, have the tools to go out and discover how these goals can be met.  By helping students to meet them as early as possible, they are gifted not only with that success, but with the confidence to continue succeeding and to help others succeed after them.</a:t>
            </a:r>
          </a:p>
        </p:txBody>
      </p:sp>
      <p:sp>
        <p:nvSpPr>
          <p:cNvPr id="15413" name="Rectangle 115"/>
          <p:cNvSpPr>
            <a:spLocks noChangeArrowheads="1"/>
          </p:cNvSpPr>
          <p:nvPr/>
        </p:nvSpPr>
        <p:spPr bwMode="auto">
          <a:xfrm>
            <a:off x="22018625" y="19313525"/>
            <a:ext cx="4502150" cy="1189038"/>
          </a:xfrm>
          <a:prstGeom prst="rect">
            <a:avLst/>
          </a:prstGeom>
          <a:noFill/>
          <a:ln w="9525">
            <a:noFill/>
            <a:miter lim="800000"/>
            <a:headEnd/>
            <a:tailEnd/>
          </a:ln>
        </p:spPr>
        <p:txBody>
          <a:bodyPr wrap="none">
            <a:spAutoFit/>
          </a:bodyPr>
          <a:lstStyle/>
          <a:p>
            <a:r>
              <a:rPr lang="en-US" sz="7200" b="1"/>
              <a:t>Marketing</a:t>
            </a:r>
            <a:endParaRPr lang="en-CA" sz="7200" b="1"/>
          </a:p>
        </p:txBody>
      </p:sp>
      <p:sp>
        <p:nvSpPr>
          <p:cNvPr id="15414" name="Rectangle 73"/>
          <p:cNvSpPr>
            <a:spLocks noChangeArrowheads="1"/>
          </p:cNvSpPr>
          <p:nvPr/>
        </p:nvSpPr>
        <p:spPr bwMode="auto">
          <a:xfrm>
            <a:off x="16913225" y="21066125"/>
            <a:ext cx="15163800" cy="12512675"/>
          </a:xfrm>
          <a:prstGeom prst="rect">
            <a:avLst/>
          </a:prstGeom>
          <a:noFill/>
          <a:ln w="9525">
            <a:noFill/>
            <a:miter lim="800000"/>
            <a:headEnd/>
            <a:tailEnd/>
          </a:ln>
        </p:spPr>
        <p:txBody>
          <a:bodyPr anchor="ctr">
            <a:spAutoFit/>
          </a:bodyPr>
          <a:lstStyle/>
          <a:p>
            <a:pPr>
              <a:tabLst>
                <a:tab pos="3044825" algn="l"/>
              </a:tabLst>
            </a:pPr>
            <a:r>
              <a:rPr lang="en-CA" sz="3400"/>
              <a:t>         A large number of promotional strategies were used to raise awareness of CLASS.  The most significant of these is the CLASS website (www.class.ubc.ca), containing all pertinent info about the conference and its offerings, as well as registration forms and links to partner pages and sponsor information.  The website also featured several student-created videos – one promoting CLASS and its benefits, and two featuring interviews pertinent to the conference (one with Dr. Catherine Rawn, the event’s opening keynote speaker, and one with Claire Heymans, a current UBC student and CLASS Planning Committee member, discussing her experiences as a conference delegate and planner).</a:t>
            </a:r>
          </a:p>
          <a:p>
            <a:pPr>
              <a:tabLst>
                <a:tab pos="3044825" algn="l"/>
              </a:tabLst>
            </a:pPr>
            <a:r>
              <a:rPr lang="en-CA" sz="3400"/>
              <a:t>        Beyond this, CLASS employed cross-promotional marketing with the Inter University Conference on Education, and was featured on the Chapman Learning Commons website.  Also, a promotional Facebook page and Twitter account were created.</a:t>
            </a:r>
          </a:p>
          <a:p>
            <a:pPr>
              <a:tabLst>
                <a:tab pos="3044825" algn="l"/>
              </a:tabLst>
            </a:pPr>
            <a:r>
              <a:rPr lang="en-CA" sz="3400"/>
              <a:t>        In terms of promotions beyond the online world, CLASS distributed buttons and yellow sunglasses to first years to help increase visibility and ran promotional booths in key buildings throughout campus during the lead-up to the event.  Lastly, in the week preceding the conference, committee members and volunteers made announcements in a variety of first-year classes – these were particularly successful, with our registration numbers increasing dramatically after their implementation.</a:t>
            </a:r>
          </a:p>
          <a:p>
            <a:pPr>
              <a:tabLst>
                <a:tab pos="3044825" algn="l"/>
              </a:tabLst>
            </a:pPr>
            <a:r>
              <a:rPr lang="en-CA" sz="3400"/>
              <a:t>        Also, during the conference week, students were given “report cards” that they could get stamped at each event they attended to be eligible for prize draws.  The hope behind this was to encourage attendance at multiple events.</a:t>
            </a:r>
          </a:p>
        </p:txBody>
      </p:sp>
      <p:sp>
        <p:nvSpPr>
          <p:cNvPr id="15415" name="Rectangle 74"/>
          <p:cNvSpPr>
            <a:spLocks noChangeArrowheads="1"/>
          </p:cNvSpPr>
          <p:nvPr/>
        </p:nvSpPr>
        <p:spPr bwMode="auto">
          <a:xfrm>
            <a:off x="37944425" y="30133925"/>
            <a:ext cx="4400550" cy="1189038"/>
          </a:xfrm>
          <a:prstGeom prst="rect">
            <a:avLst/>
          </a:prstGeom>
          <a:noFill/>
          <a:ln w="9525">
            <a:noFill/>
            <a:miter lim="800000"/>
            <a:headEnd/>
            <a:tailEnd/>
          </a:ln>
        </p:spPr>
        <p:txBody>
          <a:bodyPr wrap="none">
            <a:spAutoFit/>
          </a:bodyPr>
          <a:lstStyle/>
          <a:p>
            <a:r>
              <a:rPr lang="en-US" sz="7200" b="1"/>
              <a:t>Sponsors</a:t>
            </a:r>
            <a:endParaRPr lang="en-CA" sz="7200" b="1"/>
          </a:p>
        </p:txBody>
      </p:sp>
      <p:sp>
        <p:nvSpPr>
          <p:cNvPr id="15416" name="Rectangle 75"/>
          <p:cNvSpPr>
            <a:spLocks noChangeArrowheads="1"/>
          </p:cNvSpPr>
          <p:nvPr/>
        </p:nvSpPr>
        <p:spPr bwMode="auto">
          <a:xfrm>
            <a:off x="32762825" y="31429325"/>
            <a:ext cx="14935200" cy="1644650"/>
          </a:xfrm>
          <a:prstGeom prst="rect">
            <a:avLst/>
          </a:prstGeom>
          <a:noFill/>
          <a:ln w="9525">
            <a:noFill/>
            <a:miter lim="800000"/>
            <a:headEnd/>
            <a:tailEnd/>
          </a:ln>
        </p:spPr>
        <p:txBody>
          <a:bodyPr>
            <a:spAutoFit/>
          </a:bodyPr>
          <a:lstStyle/>
          <a:p>
            <a:r>
              <a:rPr lang="en-US" sz="3400"/>
              <a:t>CLASS 2011 sponsors included: Wescadia Catering, Prep 101,The Princeton Review, Travel Cuts, Happy Planet, Gold’s Gym, The Bird Coop Fitness Centre, UBC Bookstore, Staples and Blenz Coffee.</a:t>
            </a:r>
            <a:endParaRPr lang="en-CA" sz="3400"/>
          </a:p>
        </p:txBody>
      </p:sp>
      <p:graphicFrame>
        <p:nvGraphicFramePr>
          <p:cNvPr id="15391" name="Object 31"/>
          <p:cNvGraphicFramePr>
            <a:graphicFrameLocks noChangeAspect="1"/>
          </p:cNvGraphicFramePr>
          <p:nvPr/>
        </p:nvGraphicFramePr>
        <p:xfrm>
          <a:off x="23207663" y="25541288"/>
          <a:ext cx="3705225" cy="2667000"/>
        </p:xfrm>
        <a:graphic>
          <a:graphicData uri="http://schemas.openxmlformats.org/presentationml/2006/ole">
            <mc:AlternateContent xmlns:mc="http://schemas.openxmlformats.org/markup-compatibility/2006">
              <mc:Choice xmlns:v="urn:schemas-microsoft-com:vml" Requires="v">
                <p:oleObj spid="_x0000_s15394" name="Chart" r:id="rId5" imgW="3705208" imgH="2666944" progId="MSGraph.Chart.8">
                  <p:embed followColorScheme="full"/>
                </p:oleObj>
              </mc:Choice>
              <mc:Fallback>
                <p:oleObj name="Chart" r:id="rId5" imgW="3705208" imgH="2666944" progId="MSGraph.Chart.8">
                  <p:embed followColorScheme="full"/>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07663" y="25541288"/>
                        <a:ext cx="3705225"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92" name="Object 32"/>
          <p:cNvGraphicFramePr>
            <a:graphicFrameLocks noChangeAspect="1"/>
          </p:cNvGraphicFramePr>
          <p:nvPr/>
        </p:nvGraphicFramePr>
        <p:xfrm>
          <a:off x="14627225" y="20456525"/>
          <a:ext cx="7410450" cy="9801225"/>
        </p:xfrm>
        <a:graphic>
          <a:graphicData uri="http://schemas.openxmlformats.org/presentationml/2006/ole">
            <mc:AlternateContent xmlns:mc="http://schemas.openxmlformats.org/markup-compatibility/2006">
              <mc:Choice xmlns:v="urn:schemas-microsoft-com:vml" Requires="v">
                <p:oleObj spid="_x0000_s15395" name="Chart" r:id="rId7" imgW="7410417" imgH="9801288" progId="MSGraph.Chart.8">
                  <p:embed followColorScheme="full"/>
                </p:oleObj>
              </mc:Choice>
              <mc:Fallback>
                <p:oleObj name="Chart" r:id="rId7" imgW="7410417" imgH="9801288" progId="MSGraph.Chart.8">
                  <p:embed followColorScheme="full"/>
                  <p:pic>
                    <p:nvPicPr>
                      <p:cNvPr id="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27225" y="20456525"/>
                        <a:ext cx="7410450" cy="980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93" name="Object 33"/>
          <p:cNvGraphicFramePr>
            <a:graphicFrameLocks noChangeAspect="1"/>
          </p:cNvGraphicFramePr>
          <p:nvPr/>
        </p:nvGraphicFramePr>
        <p:xfrm>
          <a:off x="33778825" y="7426325"/>
          <a:ext cx="14830425" cy="7943850"/>
        </p:xfrm>
        <a:graphic>
          <a:graphicData uri="http://schemas.openxmlformats.org/presentationml/2006/ole">
            <mc:AlternateContent xmlns:mc="http://schemas.openxmlformats.org/markup-compatibility/2006">
              <mc:Choice xmlns:v="urn:schemas-microsoft-com:vml" Requires="v">
                <p:oleObj spid="_x0000_s15396" name="Chart" r:id="rId9" imgW="8525003" imgH="4562417" progId="MSGraph.Chart.8">
                  <p:embed followColorScheme="full"/>
                </p:oleObj>
              </mc:Choice>
              <mc:Fallback>
                <p:oleObj name="Chart" r:id="rId9" imgW="8525003" imgH="4562417" progId="MSGraph.Chart.8">
                  <p:embed followColorScheme="full"/>
                  <p:pic>
                    <p:nvPicPr>
                      <p:cNvPr id="0" name="Picture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78825" y="7426325"/>
                        <a:ext cx="14830425" cy="794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17" name="Text Box 34"/>
          <p:cNvSpPr txBox="1">
            <a:spLocks noChangeArrowheads="1"/>
          </p:cNvSpPr>
          <p:nvPr/>
        </p:nvSpPr>
        <p:spPr bwMode="auto">
          <a:xfrm>
            <a:off x="36529963" y="7334250"/>
            <a:ext cx="6596062" cy="549275"/>
          </a:xfrm>
          <a:prstGeom prst="rect">
            <a:avLst/>
          </a:prstGeom>
          <a:noFill/>
          <a:ln w="9525">
            <a:noFill/>
            <a:miter lim="800000"/>
            <a:headEnd/>
            <a:tailEnd/>
          </a:ln>
        </p:spPr>
        <p:txBody>
          <a:bodyPr wrap="none">
            <a:spAutoFit/>
          </a:bodyPr>
          <a:lstStyle/>
          <a:p>
            <a:r>
              <a:rPr lang="en-CA" sz="3000" b="1"/>
              <a:t>CLASS 2011 Attendance by Faculty</a:t>
            </a:r>
          </a:p>
        </p:txBody>
      </p:sp>
      <p:sp>
        <p:nvSpPr>
          <p:cNvPr id="15418" name="Text Box 35"/>
          <p:cNvSpPr txBox="1">
            <a:spLocks noChangeArrowheads="1"/>
          </p:cNvSpPr>
          <p:nvPr/>
        </p:nvSpPr>
        <p:spPr bwMode="auto">
          <a:xfrm>
            <a:off x="33372425" y="14049375"/>
            <a:ext cx="14554200" cy="7854950"/>
          </a:xfrm>
          <a:prstGeom prst="rect">
            <a:avLst/>
          </a:prstGeom>
          <a:noFill/>
          <a:ln w="9525">
            <a:noFill/>
            <a:miter lim="800000"/>
            <a:headEnd/>
            <a:tailEnd/>
          </a:ln>
        </p:spPr>
        <p:txBody>
          <a:bodyPr>
            <a:spAutoFit/>
          </a:bodyPr>
          <a:lstStyle/>
          <a:p>
            <a:r>
              <a:rPr lang="en-CA" sz="3400"/>
              <a:t>	CLASS 2011 had over 350 different first-year students (a great turnout!) attend various events between October 24 and 28, 2011.  As has been the case in previous years, the majority of CLASS attendees came from the faculty of Science, but all faculties were reasonably well represented.  The predominance of Science students is not surprising, as many planning committee members have strong ties to the faculty of Science and, as such, have significant contacts and support already in place within it.  With this in mind, collaboration between CLASS and other faculties at UBC has been very successful this year, with the conference’s visibility and cross-faculty appeal being very strong.</a:t>
            </a:r>
          </a:p>
          <a:p>
            <a:r>
              <a:rPr lang="en-CA" sz="3400"/>
              <a:t>	Another interesting statistic to consider from this year’s event is the large percentage of international students in attendance, making up nearly 20% of conference attendees.  This is a great success for CLASS as increased inclusion of international students was a goal this year.</a:t>
            </a:r>
          </a:p>
          <a:p>
            <a:endParaRPr lang="en-CA" sz="3400"/>
          </a:p>
        </p:txBody>
      </p:sp>
      <p:pic>
        <p:nvPicPr>
          <p:cNvPr id="15419" name="Picture 4" descr="CLASS button.png"/>
          <p:cNvPicPr>
            <a:picLocks noChangeAspect="1" noChangeArrowheads="1"/>
          </p:cNvPicPr>
          <p:nvPr/>
        </p:nvPicPr>
        <p:blipFill>
          <a:blip r:embed="rId11"/>
          <a:srcRect/>
          <a:stretch>
            <a:fillRect/>
          </a:stretch>
        </p:blipFill>
        <p:spPr bwMode="auto">
          <a:xfrm>
            <a:off x="26895425" y="16722725"/>
            <a:ext cx="4191000" cy="4191000"/>
          </a:xfrm>
          <a:prstGeom prst="rect">
            <a:avLst/>
          </a:prstGeom>
          <a:noFill/>
          <a:ln w="9525">
            <a:noFill/>
            <a:miter lim="800000"/>
            <a:headEnd/>
            <a:tailEnd/>
          </a:ln>
        </p:spPr>
      </p:pic>
      <p:pic>
        <p:nvPicPr>
          <p:cNvPr id="15420" name="Picture 4" descr="CLASS button.png"/>
          <p:cNvPicPr>
            <a:picLocks noChangeAspect="1" noChangeArrowheads="1"/>
          </p:cNvPicPr>
          <p:nvPr/>
        </p:nvPicPr>
        <p:blipFill>
          <a:blip r:embed="rId11"/>
          <a:srcRect/>
          <a:stretch>
            <a:fillRect/>
          </a:stretch>
        </p:blipFill>
        <p:spPr bwMode="auto">
          <a:xfrm>
            <a:off x="17141825" y="16722725"/>
            <a:ext cx="4191000" cy="4191000"/>
          </a:xfrm>
          <a:prstGeom prst="rect">
            <a:avLst/>
          </a:prstGeom>
          <a:noFill/>
          <a:ln w="9525">
            <a:noFill/>
            <a:miter lim="800000"/>
            <a:headEnd/>
            <a:tailEnd/>
          </a:ln>
        </p:spPr>
      </p:pic>
      <p:pic>
        <p:nvPicPr>
          <p:cNvPr id="15421" name="Picture 7" descr="http://www.publicaffairs.ubc.ca/visualidentity/artwork/ubc_signatures/4_logo_signatures/1_blue/rgb/s4u_b.png"/>
          <p:cNvPicPr>
            <a:picLocks noChangeAspect="1" noChangeArrowheads="1"/>
          </p:cNvPicPr>
          <p:nvPr/>
        </p:nvPicPr>
        <p:blipFill>
          <a:blip r:embed="rId4"/>
          <a:srcRect/>
          <a:stretch>
            <a:fillRect/>
          </a:stretch>
        </p:blipFill>
        <p:spPr bwMode="auto">
          <a:xfrm>
            <a:off x="44497625" y="492125"/>
            <a:ext cx="2514600" cy="3984625"/>
          </a:xfrm>
          <a:prstGeom prst="rect">
            <a:avLst/>
          </a:prstGeom>
          <a:noFill/>
          <a:ln w="9525">
            <a:noFill/>
            <a:miter lim="800000"/>
            <a:headEnd/>
            <a:tailEnd/>
          </a:ln>
        </p:spPr>
      </p:pic>
      <p:pic>
        <p:nvPicPr>
          <p:cNvPr id="15422" name="Picture 42" descr="IMG_2419"/>
          <p:cNvPicPr>
            <a:picLocks noChangeAspect="1" noChangeArrowheads="1"/>
          </p:cNvPicPr>
          <p:nvPr/>
        </p:nvPicPr>
        <p:blipFill>
          <a:blip r:embed="rId12"/>
          <a:srcRect/>
          <a:stretch>
            <a:fillRect/>
          </a:stretch>
        </p:blipFill>
        <p:spPr bwMode="auto">
          <a:xfrm>
            <a:off x="33372425" y="21877338"/>
            <a:ext cx="14325600" cy="5665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3">
      <a:dk1>
        <a:srgbClr val="000000"/>
      </a:dk1>
      <a:lt1>
        <a:srgbClr val="FFFF00"/>
      </a:lt1>
      <a:dk2>
        <a:srgbClr val="000000"/>
      </a:dk2>
      <a:lt2>
        <a:srgbClr val="808080"/>
      </a:lt2>
      <a:accent1>
        <a:srgbClr val="BBE0E3"/>
      </a:accent1>
      <a:accent2>
        <a:srgbClr val="333399"/>
      </a:accent2>
      <a:accent3>
        <a:srgbClr val="FFFFAA"/>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00"/>
        </a:lt1>
        <a:dk2>
          <a:srgbClr val="000000"/>
        </a:dk2>
        <a:lt2>
          <a:srgbClr val="808080"/>
        </a:lt2>
        <a:accent1>
          <a:srgbClr val="BBE0E3"/>
        </a:accent1>
        <a:accent2>
          <a:srgbClr val="333399"/>
        </a:accent2>
        <a:accent3>
          <a:srgbClr val="FFFF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14608</TotalTime>
  <Words>374</Words>
  <Application>Microsoft Office PowerPoint</Application>
  <PresentationFormat>Custom</PresentationFormat>
  <Paragraphs>31</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Blank Presentation</vt:lpstr>
      <vt:lpstr>Chart</vt:lpstr>
      <vt:lpstr>PowerPoint Presentation</vt:lpstr>
    </vt:vector>
  </TitlesOfParts>
  <Company>Lurdes Tse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Lurdes Tse</dc:creator>
  <cp:lastModifiedBy>sfast</cp:lastModifiedBy>
  <cp:revision>587</cp:revision>
  <dcterms:created xsi:type="dcterms:W3CDTF">2009-12-17T07:15:42Z</dcterms:created>
  <dcterms:modified xsi:type="dcterms:W3CDTF">2011-12-15T21:52:42Z</dcterms:modified>
</cp:coreProperties>
</file>