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4" d="100"/>
          <a:sy n="24" d="100"/>
        </p:scale>
        <p:origin x="-462" y="-7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9321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340696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326949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212817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41405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388116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137456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318793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15904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358847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9F353-3412-4908-ABCA-708196D4C271}" type="datetimeFigureOut">
              <a:rPr lang="en-US" smtClean="0"/>
              <a:t>11/3/2011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BCEAC5-EA79-4668-AA78-1479A7520116}" type="slidenum">
              <a:rPr lang="en-US" smtClean="0"/>
              <a:t>‹#›</a:t>
            </a:fld>
            <a:endParaRPr lang="en-US" dirty="0"/>
          </a:p>
        </p:txBody>
      </p:sp>
    </p:spTree>
    <p:extLst>
      <p:ext uri="{BB962C8B-B14F-4D97-AF65-F5344CB8AC3E}">
        <p14:creationId xmlns:p14="http://schemas.microsoft.com/office/powerpoint/2010/main" val="137956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059F353-3412-4908-ABCA-708196D4C271}" type="datetimeFigureOut">
              <a:rPr lang="en-US" smtClean="0"/>
              <a:t>11/3/2011</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BBCEAC5-EA79-4668-AA78-1479A7520116}" type="slidenum">
              <a:rPr lang="en-US" smtClean="0"/>
              <a:t>‹#›</a:t>
            </a:fld>
            <a:endParaRPr lang="en-US" dirty="0"/>
          </a:p>
        </p:txBody>
      </p:sp>
    </p:spTree>
    <p:extLst>
      <p:ext uri="{BB962C8B-B14F-4D97-AF65-F5344CB8AC3E}">
        <p14:creationId xmlns:p14="http://schemas.microsoft.com/office/powerpoint/2010/main" val="1880399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5.jpeg"/><Relationship Id="rId2" Type="http://schemas.openxmlformats.org/officeDocument/2006/relationships/image" Target="../media/image1.jpeg"/><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tatic6.businessinsider.com/image/4b5f13310000000000ea6863/home-office-desk-computer-black-and-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8600" y="21112950"/>
            <a:ext cx="5535603" cy="415170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6" name="Picture 2" descr="http://mattresschoice.ca/blog/wp-content/uploads/2010/08/homel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336508"/>
            <a:ext cx="5879428" cy="44095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40" name="Picture 16" descr="http://zrhaydon1.files.wordpress.com/2011/05/language.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7083367" y="5336509"/>
            <a:ext cx="5888151" cy="44095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42" name="Picture 18" descr="http://inlandpolitics.com/blog/wp-content/uploads/2010/01/economy2.jp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0972800" y="20878799"/>
            <a:ext cx="6019800" cy="438585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0200" y="2988787"/>
            <a:ext cx="7039028" cy="5279270"/>
          </a:xfrm>
          <a:prstGeom prst="rect">
            <a:avLst/>
          </a:prstGeom>
          <a:effectLst>
            <a:reflection stA="0" endPos="65000" dist="50800" dir="5400000" sy="-100000" algn="bl" rotWithShape="0"/>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0200" y="13677901"/>
            <a:ext cx="8077200" cy="60579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19254" y="16764000"/>
            <a:ext cx="4936573" cy="370243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80216" y="2988787"/>
            <a:ext cx="8110063" cy="6082546"/>
          </a:xfrm>
          <a:prstGeom prst="rect">
            <a:avLst/>
          </a:prstGeom>
          <a:scene3d>
            <a:camera prst="orthographicFront">
              <a:rot lat="300000" lon="0" rev="0"/>
            </a:camera>
            <a:lightRig rig="threePt" dir="t"/>
          </a:scene3d>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34740" y="8809893"/>
            <a:ext cx="11249660" cy="12678507"/>
          </a:xfrm>
          <a:prstGeom prst="rect">
            <a:avLst/>
          </a:prstGeom>
        </p:spPr>
      </p:pic>
      <p:sp>
        <p:nvSpPr>
          <p:cNvPr id="14" name="TextBox 13"/>
          <p:cNvSpPr txBox="1"/>
          <p:nvPr/>
        </p:nvSpPr>
        <p:spPr>
          <a:xfrm>
            <a:off x="9372601" y="27584400"/>
            <a:ext cx="25222199" cy="861774"/>
          </a:xfrm>
          <a:prstGeom prst="rect">
            <a:avLst/>
          </a:prstGeom>
          <a:noFill/>
        </p:spPr>
        <p:txBody>
          <a:bodyPr wrap="square" rtlCol="0">
            <a:spAutoFit/>
          </a:bodyPr>
          <a:lstStyle/>
          <a:p>
            <a:pPr algn="ctr"/>
            <a:r>
              <a:rPr lang="en-US" sz="5000" b="1" i="1" dirty="0" smtClean="0"/>
              <a:t>Inspired by the Parisian Salons of the 18</a:t>
            </a:r>
            <a:r>
              <a:rPr lang="en-US" sz="5000" b="1" i="1" baseline="30000" dirty="0" smtClean="0"/>
              <a:t>th</a:t>
            </a:r>
            <a:r>
              <a:rPr lang="en-US" sz="5000" b="1" i="1" dirty="0" smtClean="0"/>
              <a:t> and 19</a:t>
            </a:r>
            <a:r>
              <a:rPr lang="en-US" sz="5000" b="1" i="1" baseline="30000" dirty="0" smtClean="0"/>
              <a:t>th</a:t>
            </a:r>
            <a:r>
              <a:rPr lang="en-US" sz="5000" b="1" i="1" dirty="0" smtClean="0"/>
              <a:t> Centuries </a:t>
            </a:r>
            <a:endParaRPr lang="en-US" sz="5000" b="1" i="1" dirty="0"/>
          </a:p>
        </p:txBody>
      </p:sp>
      <p:sp>
        <p:nvSpPr>
          <p:cNvPr id="15" name="TextBox 14"/>
          <p:cNvSpPr txBox="1"/>
          <p:nvPr/>
        </p:nvSpPr>
        <p:spPr>
          <a:xfrm>
            <a:off x="1600200" y="8610600"/>
            <a:ext cx="8077200" cy="4708981"/>
          </a:xfrm>
          <a:prstGeom prst="rect">
            <a:avLst/>
          </a:prstGeom>
          <a:noFill/>
        </p:spPr>
        <p:txBody>
          <a:bodyPr wrap="square" rtlCol="0">
            <a:spAutoFit/>
          </a:bodyPr>
          <a:lstStyle/>
          <a:p>
            <a:pPr algn="ctr"/>
            <a:r>
              <a:rPr lang="en-US" sz="5000" b="1" dirty="0" smtClean="0"/>
              <a:t>Creating a Safe and Comfortable Environment for Dialogue</a:t>
            </a:r>
          </a:p>
          <a:p>
            <a:pPr algn="just"/>
            <a:r>
              <a:rPr lang="en-US" sz="3000" dirty="0" smtClean="0"/>
              <a:t>Over refreshments, as is the tradition of the ‘Parisian Salon’, students are invited to engage in meaningful discussion around areas of common concern related to the health and wellbeing of society. </a:t>
            </a:r>
            <a:endParaRPr lang="en-US" sz="3000" dirty="0"/>
          </a:p>
        </p:txBody>
      </p:sp>
      <p:sp>
        <p:nvSpPr>
          <p:cNvPr id="16" name="TextBox 15"/>
          <p:cNvSpPr txBox="1"/>
          <p:nvPr/>
        </p:nvSpPr>
        <p:spPr>
          <a:xfrm>
            <a:off x="1066800" y="381000"/>
            <a:ext cx="41757600" cy="1631216"/>
          </a:xfrm>
          <a:prstGeom prst="rect">
            <a:avLst/>
          </a:prstGeom>
          <a:noFill/>
        </p:spPr>
        <p:txBody>
          <a:bodyPr wrap="square" rtlCol="0">
            <a:spAutoFit/>
          </a:bodyPr>
          <a:lstStyle/>
          <a:p>
            <a:pPr algn="ctr"/>
            <a:r>
              <a:rPr lang="en-US" sz="5000" b="1" dirty="0" smtClean="0"/>
              <a:t>In an increasingly global society, students from a wide range of disciplines will take on roles in which they will contribute to the health and wellbeing of the world’s diverse populations.  An understanding of the social determinants of health is integral to this.</a:t>
            </a:r>
            <a:endParaRPr lang="en-US" sz="5000" b="1" dirty="0"/>
          </a:p>
        </p:txBody>
      </p:sp>
      <p:sp>
        <p:nvSpPr>
          <p:cNvPr id="17" name="TextBox 16"/>
          <p:cNvSpPr txBox="1"/>
          <p:nvPr/>
        </p:nvSpPr>
        <p:spPr>
          <a:xfrm>
            <a:off x="16992600" y="21762184"/>
            <a:ext cx="9906000" cy="2400657"/>
          </a:xfrm>
          <a:prstGeom prst="rect">
            <a:avLst/>
          </a:prstGeom>
          <a:noFill/>
        </p:spPr>
        <p:txBody>
          <a:bodyPr wrap="square" rtlCol="0">
            <a:spAutoFit/>
          </a:bodyPr>
          <a:lstStyle/>
          <a:p>
            <a:pPr algn="ctr"/>
            <a:r>
              <a:rPr lang="en-US" sz="5000" b="1" dirty="0" smtClean="0"/>
              <a:t>Creating a Culture of Intellect Around the Social Determinants of Health</a:t>
            </a:r>
            <a:endParaRPr lang="en-US" sz="5000" b="1" dirty="0"/>
          </a:p>
        </p:txBody>
      </p:sp>
      <p:sp>
        <p:nvSpPr>
          <p:cNvPr id="19" name="Rectangle 18"/>
          <p:cNvSpPr/>
          <p:nvPr/>
        </p:nvSpPr>
        <p:spPr>
          <a:xfrm>
            <a:off x="9601201" y="28469272"/>
            <a:ext cx="24917399" cy="1477328"/>
          </a:xfrm>
          <a:prstGeom prst="rect">
            <a:avLst/>
          </a:prstGeom>
        </p:spPr>
        <p:txBody>
          <a:bodyPr wrap="square">
            <a:spAutoFit/>
          </a:bodyPr>
          <a:lstStyle/>
          <a:p>
            <a:pPr algn="just"/>
            <a:r>
              <a:rPr lang="en-CA" sz="3000" dirty="0"/>
              <a:t>A salon, of the type held in Paris during the 18th and 19th Centuries, is “a gathering of intellectual, social, political, and cultural elites under the roof of an inspiring hostess or host, partly to amuse one another and partly to refine their taste and increase their knowledge through conversation</a:t>
            </a:r>
            <a:r>
              <a:rPr lang="en-CA" sz="3000" dirty="0" smtClean="0"/>
              <a:t>”.</a:t>
            </a:r>
          </a:p>
          <a:p>
            <a:pPr algn="r"/>
            <a:r>
              <a:rPr lang="en-CA" sz="3000" dirty="0" smtClean="0"/>
              <a:t> (</a:t>
            </a:r>
            <a:r>
              <a:rPr lang="en-CA" sz="3000" u="sng" dirty="0" smtClean="0"/>
              <a:t>http</a:t>
            </a:r>
            <a:r>
              <a:rPr lang="en-CA" sz="3000" u="sng" dirty="0"/>
              <a:t>://</a:t>
            </a:r>
            <a:r>
              <a:rPr lang="en-CA" sz="3000" u="sng" dirty="0" smtClean="0"/>
              <a:t>en.wikipedia.org/wiki/Salon</a:t>
            </a:r>
            <a:r>
              <a:rPr lang="en-CA" sz="3000" dirty="0" smtClean="0"/>
              <a:t>)</a:t>
            </a:r>
            <a:endParaRPr lang="en-US" sz="3000" dirty="0"/>
          </a:p>
        </p:txBody>
      </p:sp>
      <p:sp>
        <p:nvSpPr>
          <p:cNvPr id="21" name="Rectangle 20"/>
          <p:cNvSpPr/>
          <p:nvPr/>
        </p:nvSpPr>
        <p:spPr>
          <a:xfrm>
            <a:off x="1600200" y="19950053"/>
            <a:ext cx="8077200" cy="7786747"/>
          </a:xfrm>
          <a:prstGeom prst="rect">
            <a:avLst/>
          </a:prstGeom>
        </p:spPr>
        <p:txBody>
          <a:bodyPr wrap="square">
            <a:spAutoFit/>
          </a:bodyPr>
          <a:lstStyle/>
          <a:p>
            <a:pPr algn="ctr"/>
            <a:r>
              <a:rPr lang="en-US" sz="5000" b="1" dirty="0" smtClean="0"/>
              <a:t>A World Café Approach</a:t>
            </a:r>
          </a:p>
          <a:p>
            <a:pPr marL="685800" indent="-685800">
              <a:buFont typeface="Wingdings" pitchFamily="2" charset="2"/>
              <a:buChar char="v"/>
            </a:pPr>
            <a:r>
              <a:rPr lang="en-US" sz="2500" dirty="0" smtClean="0"/>
              <a:t>Meeting </a:t>
            </a:r>
            <a:r>
              <a:rPr lang="en-US" sz="2500" dirty="0"/>
              <a:t>over refreshments, sometimes at a pub on campus or another relaxing environment on </a:t>
            </a:r>
            <a:r>
              <a:rPr lang="en-US" sz="2500" dirty="0" smtClean="0"/>
              <a:t>campus, allows students to </a:t>
            </a:r>
            <a:r>
              <a:rPr lang="en-US" sz="2500" dirty="0"/>
              <a:t>sit comfortably in small groups. </a:t>
            </a:r>
            <a:endParaRPr lang="en-US" sz="2500" dirty="0" smtClean="0"/>
          </a:p>
          <a:p>
            <a:pPr marL="685800" indent="-685800">
              <a:buFont typeface="Wingdings" pitchFamily="2" charset="2"/>
              <a:buChar char="v"/>
            </a:pPr>
            <a:r>
              <a:rPr lang="en-US" sz="2500" dirty="0" smtClean="0"/>
              <a:t>Each table is hosted by a ‘facilitator’ who introduces a story, article or image to stimulate discussion around the topic of discussion.  </a:t>
            </a:r>
          </a:p>
          <a:p>
            <a:pPr marL="685800" indent="-685800">
              <a:buFont typeface="Wingdings" pitchFamily="2" charset="2"/>
              <a:buChar char="v"/>
            </a:pPr>
            <a:r>
              <a:rPr lang="en-US" sz="2500" dirty="0" smtClean="0"/>
              <a:t>Upon completion of one conversation round, the host remains at the table and participants travel to another table.</a:t>
            </a:r>
          </a:p>
          <a:p>
            <a:pPr marL="685800" indent="-685800">
              <a:buFont typeface="Wingdings" pitchFamily="2" charset="2"/>
              <a:buChar char="v"/>
            </a:pPr>
            <a:r>
              <a:rPr lang="en-US" sz="2500" dirty="0" smtClean="0"/>
              <a:t>The host welcomes them and briefly updates them on the ideas collected by the previous group. </a:t>
            </a:r>
          </a:p>
          <a:p>
            <a:pPr marL="685800" indent="-685800">
              <a:buFont typeface="Wingdings" pitchFamily="2" charset="2"/>
              <a:buChar char="v"/>
            </a:pPr>
            <a:r>
              <a:rPr lang="en-US" sz="2500" dirty="0" smtClean="0"/>
              <a:t>After successive rounds of discussion, new interesting conversation patterns arise.  </a:t>
            </a:r>
          </a:p>
          <a:p>
            <a:pPr marL="685800" indent="-685800">
              <a:buFont typeface="Wingdings" pitchFamily="2" charset="2"/>
              <a:buChar char="v"/>
            </a:pPr>
            <a:r>
              <a:rPr lang="en-US" sz="2500" dirty="0" smtClean="0"/>
              <a:t>After several rounds of conversation, a big debriefing is held where a synthesis of the discoveries is presented in a whole group conversation. </a:t>
            </a:r>
          </a:p>
          <a:p>
            <a:pPr marL="685800" indent="-685800">
              <a:buFont typeface="Wingdings" pitchFamily="2" charset="2"/>
              <a:buChar char="v"/>
            </a:pPr>
            <a:r>
              <a:rPr lang="en-US" sz="2500" dirty="0" smtClean="0"/>
              <a:t>Through this World Café approach, collective knowledge grows and possibilities for actions emerge.  </a:t>
            </a:r>
            <a:endParaRPr lang="en-US" sz="2500" dirty="0"/>
          </a:p>
        </p:txBody>
      </p:sp>
      <p:sp>
        <p:nvSpPr>
          <p:cNvPr id="23" name="Rectangle 22"/>
          <p:cNvSpPr/>
          <p:nvPr/>
        </p:nvSpPr>
        <p:spPr>
          <a:xfrm>
            <a:off x="34594799" y="22581394"/>
            <a:ext cx="8171023" cy="5170646"/>
          </a:xfrm>
          <a:prstGeom prst="rect">
            <a:avLst/>
          </a:prstGeom>
        </p:spPr>
        <p:txBody>
          <a:bodyPr wrap="square">
            <a:spAutoFit/>
          </a:bodyPr>
          <a:lstStyle/>
          <a:p>
            <a:pPr lvl="0" algn="ctr"/>
            <a:r>
              <a:rPr lang="en-US" sz="5000" b="1" dirty="0" smtClean="0">
                <a:solidFill>
                  <a:prstClr val="black"/>
                </a:solidFill>
              </a:rPr>
              <a:t>Bringing Together Students from Different Disciplinary and Cultural Back Grounds</a:t>
            </a:r>
          </a:p>
          <a:p>
            <a:pPr lvl="0" algn="just"/>
            <a:r>
              <a:rPr lang="en-US" sz="3000" dirty="0" smtClean="0">
                <a:solidFill>
                  <a:prstClr val="black"/>
                </a:solidFill>
              </a:rPr>
              <a:t>Having </a:t>
            </a:r>
            <a:r>
              <a:rPr lang="en-US" sz="3000" dirty="0">
                <a:solidFill>
                  <a:prstClr val="black"/>
                </a:solidFill>
              </a:rPr>
              <a:t>participants from a wide range of disciplines, including health and non-health related, enables students to explore how different disciplines approach a particular health concern and allows students to see themselves in the solutions. </a:t>
            </a:r>
          </a:p>
        </p:txBody>
      </p:sp>
      <p:sp>
        <p:nvSpPr>
          <p:cNvPr id="24" name="TextBox 23"/>
          <p:cNvSpPr txBox="1"/>
          <p:nvPr/>
        </p:nvSpPr>
        <p:spPr>
          <a:xfrm>
            <a:off x="34419255" y="9122411"/>
            <a:ext cx="8171023" cy="7325082"/>
          </a:xfrm>
          <a:prstGeom prst="rect">
            <a:avLst/>
          </a:prstGeom>
          <a:noFill/>
        </p:spPr>
        <p:txBody>
          <a:bodyPr wrap="square" rtlCol="0">
            <a:spAutoFit/>
          </a:bodyPr>
          <a:lstStyle/>
          <a:p>
            <a:pPr algn="ctr"/>
            <a:r>
              <a:rPr lang="en-US" sz="5000" b="1" dirty="0" smtClean="0"/>
              <a:t>Topics of Discussion</a:t>
            </a:r>
          </a:p>
          <a:p>
            <a:pPr algn="just"/>
            <a:r>
              <a:rPr lang="en-US" sz="3000" dirty="0"/>
              <a:t>The key to the success of this initiative has been student leadership.  With support from the College of Health Disciplines at UBC, a group of dedicated students representing different disciplines from across campus meet periodically to plan the sessions and identify topics for </a:t>
            </a:r>
            <a:r>
              <a:rPr lang="en-US" sz="3000" dirty="0" smtClean="0"/>
              <a:t>discussion.  Topics to-date include:</a:t>
            </a:r>
            <a:endParaRPr lang="en-US" sz="3000" dirty="0"/>
          </a:p>
          <a:p>
            <a:pPr marL="2193925" lvl="1" indent="-893763"/>
            <a:r>
              <a:rPr lang="en-US" sz="3000" dirty="0" smtClean="0"/>
              <a:t>• Access to food</a:t>
            </a:r>
          </a:p>
          <a:p>
            <a:pPr marL="2193925" lvl="1" indent="-893763"/>
            <a:r>
              <a:rPr lang="en-US" sz="3000" dirty="0" smtClean="0"/>
              <a:t>• Access to housing</a:t>
            </a:r>
          </a:p>
          <a:p>
            <a:pPr marL="2193925" lvl="1" indent="-893763"/>
            <a:r>
              <a:rPr lang="en-US" sz="3000" dirty="0" smtClean="0"/>
              <a:t>• Access to education</a:t>
            </a:r>
          </a:p>
          <a:p>
            <a:pPr marL="2193925" lvl="1" indent="-893763"/>
            <a:r>
              <a:rPr lang="en-US" sz="3000" dirty="0" smtClean="0"/>
              <a:t>• Technology</a:t>
            </a:r>
          </a:p>
          <a:p>
            <a:pPr marL="2193925" lvl="1" indent="-893763"/>
            <a:r>
              <a:rPr lang="en-US" sz="3000" dirty="0" smtClean="0"/>
              <a:t>• Gender</a:t>
            </a:r>
          </a:p>
          <a:p>
            <a:pPr marL="1554163" lvl="1" indent="-254000">
              <a:buFont typeface="Arial" pitchFamily="34" charset="0"/>
              <a:buChar char="•"/>
            </a:pPr>
            <a:r>
              <a:rPr lang="en-US" sz="3000" dirty="0" smtClean="0"/>
              <a:t>Language</a:t>
            </a:r>
          </a:p>
          <a:p>
            <a:pPr marL="1554163" lvl="1" indent="-254000">
              <a:buFont typeface="Arial" pitchFamily="34" charset="0"/>
              <a:buChar char="•"/>
            </a:pPr>
            <a:r>
              <a:rPr lang="en-US" sz="3000" dirty="0" smtClean="0"/>
              <a:t>Economic Downturn </a:t>
            </a:r>
            <a:endParaRPr lang="en-US" sz="3000" dirty="0"/>
          </a:p>
        </p:txBody>
      </p:sp>
      <p:sp>
        <p:nvSpPr>
          <p:cNvPr id="2" name="TextBox 1"/>
          <p:cNvSpPr txBox="1"/>
          <p:nvPr/>
        </p:nvSpPr>
        <p:spPr>
          <a:xfrm>
            <a:off x="12611100" y="31253074"/>
            <a:ext cx="18630900" cy="861774"/>
          </a:xfrm>
          <a:prstGeom prst="rect">
            <a:avLst/>
          </a:prstGeom>
          <a:noFill/>
        </p:spPr>
        <p:txBody>
          <a:bodyPr wrap="square" rtlCol="0">
            <a:spAutoFit/>
          </a:bodyPr>
          <a:lstStyle/>
          <a:p>
            <a:pPr algn="ctr"/>
            <a:r>
              <a:rPr lang="en-US" sz="3000" b="1" dirty="0" smtClean="0"/>
              <a:t>Hosted by the College of Health Disciplines with support from the UBC Teaching and Learning Enhancement Fund.</a:t>
            </a:r>
          </a:p>
          <a:p>
            <a:pPr algn="ctr"/>
            <a:r>
              <a:rPr lang="en-US" sz="2000" b="1" dirty="0" smtClean="0"/>
              <a:t>Lesley Bainbridge, Victoria Wood, Shafik Dharamsi, Jordana </a:t>
            </a:r>
            <a:r>
              <a:rPr lang="en-US" sz="2000" b="1" dirty="0" err="1" smtClean="0"/>
              <a:t>Comazzeto</a:t>
            </a:r>
            <a:r>
              <a:rPr lang="en-US" sz="2000" b="1" dirty="0" smtClean="0"/>
              <a:t>, Sasha Bossley, Julia Lammer, Susan Gardiner, Linda Liu </a:t>
            </a:r>
            <a:endParaRPr lang="en-US" sz="2000" b="1" dirty="0"/>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00200" y="31165800"/>
            <a:ext cx="2295149" cy="1036322"/>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27793" y="31342657"/>
            <a:ext cx="2938029" cy="859465"/>
          </a:xfrm>
          <a:prstGeom prst="rect">
            <a:avLst/>
          </a:prstGeom>
        </p:spPr>
      </p:pic>
      <p:pic>
        <p:nvPicPr>
          <p:cNvPr id="1028" name="Picture 4" descr="http://www.terragalleria.com/images/black-white/china/chin4950-bw.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9305" y="11545233"/>
            <a:ext cx="4726033" cy="55010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44" name="Picture 20" descr="http://www.artsjournal.com/bookdaddy/Home_Photo_books.jpg"/>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27753127" y="11628737"/>
            <a:ext cx="4941771" cy="55010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38000"/>
                    </a14:imgEffect>
                  </a14:imgLayer>
                </a14:imgProps>
              </a:ext>
              <a:ext uri="{28A0092B-C50C-407E-A947-70E740481C1C}">
                <a14:useLocalDpi xmlns:a14="http://schemas.microsoft.com/office/drawing/2010/main" val="0"/>
              </a:ext>
            </a:extLst>
          </a:blip>
          <a:stretch>
            <a:fillRect/>
          </a:stretch>
        </p:blipFill>
        <p:spPr>
          <a:xfrm>
            <a:off x="6629399" y="4749799"/>
            <a:ext cx="3124201" cy="4165601"/>
          </a:xfrm>
          <a:prstGeom prst="rect">
            <a:avLst/>
          </a:prstGeom>
          <a:effectLst>
            <a:softEdge rad="317500"/>
          </a:effectLst>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662064" y="18885233"/>
            <a:ext cx="4928215" cy="3696161"/>
          </a:xfrm>
          <a:prstGeom prst="rect">
            <a:avLst/>
          </a:prstGeom>
        </p:spPr>
      </p:pic>
    </p:spTree>
    <p:extLst>
      <p:ext uri="{BB962C8B-B14F-4D97-AF65-F5344CB8AC3E}">
        <p14:creationId xmlns:p14="http://schemas.microsoft.com/office/powerpoint/2010/main" val="3880633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481</Words>
  <Application>Microsoft Office PowerPoint</Application>
  <PresentationFormat>Custom</PresentationFormat>
  <Paragraphs>28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The University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dc:creator>
  <cp:lastModifiedBy>sfast</cp:lastModifiedBy>
  <cp:revision>29</cp:revision>
  <dcterms:created xsi:type="dcterms:W3CDTF">2011-10-12T22:10:38Z</dcterms:created>
  <dcterms:modified xsi:type="dcterms:W3CDTF">2011-11-03T22:59:47Z</dcterms:modified>
</cp:coreProperties>
</file>